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88"/>
  </p:notesMasterIdLst>
  <p:sldIdLst>
    <p:sldId id="256" r:id="rId2"/>
    <p:sldId id="258" r:id="rId3"/>
    <p:sldId id="305" r:id="rId4"/>
    <p:sldId id="294" r:id="rId5"/>
    <p:sldId id="312" r:id="rId6"/>
    <p:sldId id="313" r:id="rId7"/>
    <p:sldId id="320" r:id="rId8"/>
    <p:sldId id="295" r:id="rId9"/>
    <p:sldId id="314" r:id="rId10"/>
    <p:sldId id="315" r:id="rId11"/>
    <p:sldId id="316" r:id="rId12"/>
    <p:sldId id="317" r:id="rId13"/>
    <p:sldId id="323" r:id="rId14"/>
    <p:sldId id="288" r:id="rId15"/>
    <p:sldId id="318" r:id="rId16"/>
    <p:sldId id="296" r:id="rId17"/>
    <p:sldId id="290" r:id="rId18"/>
    <p:sldId id="292" r:id="rId19"/>
    <p:sldId id="297" r:id="rId20"/>
    <p:sldId id="293" r:id="rId21"/>
    <p:sldId id="298" r:id="rId22"/>
    <p:sldId id="299" r:id="rId23"/>
    <p:sldId id="300" r:id="rId24"/>
    <p:sldId id="301" r:id="rId25"/>
    <p:sldId id="302" r:id="rId26"/>
    <p:sldId id="268" r:id="rId27"/>
    <p:sldId id="259" r:id="rId28"/>
    <p:sldId id="311" r:id="rId29"/>
    <p:sldId id="271" r:id="rId30"/>
    <p:sldId id="272" r:id="rId31"/>
    <p:sldId id="324" r:id="rId32"/>
    <p:sldId id="325" r:id="rId33"/>
    <p:sldId id="326" r:id="rId34"/>
    <p:sldId id="328" r:id="rId35"/>
    <p:sldId id="330" r:id="rId36"/>
    <p:sldId id="331" r:id="rId37"/>
    <p:sldId id="332" r:id="rId38"/>
    <p:sldId id="333" r:id="rId39"/>
    <p:sldId id="334" r:id="rId40"/>
    <p:sldId id="335" r:id="rId41"/>
    <p:sldId id="336" r:id="rId42"/>
    <p:sldId id="369" r:id="rId43"/>
    <p:sldId id="337" r:id="rId44"/>
    <p:sldId id="338" r:id="rId45"/>
    <p:sldId id="345" r:id="rId46"/>
    <p:sldId id="346" r:id="rId47"/>
    <p:sldId id="347" r:id="rId48"/>
    <p:sldId id="348" r:id="rId49"/>
    <p:sldId id="349" r:id="rId50"/>
    <p:sldId id="350" r:id="rId51"/>
    <p:sldId id="351" r:id="rId52"/>
    <p:sldId id="352" r:id="rId53"/>
    <p:sldId id="353" r:id="rId54"/>
    <p:sldId id="354" r:id="rId55"/>
    <p:sldId id="355" r:id="rId56"/>
    <p:sldId id="356" r:id="rId57"/>
    <p:sldId id="357" r:id="rId58"/>
    <p:sldId id="358" r:id="rId59"/>
    <p:sldId id="359" r:id="rId60"/>
    <p:sldId id="360" r:id="rId61"/>
    <p:sldId id="361" r:id="rId62"/>
    <p:sldId id="362" r:id="rId63"/>
    <p:sldId id="339" r:id="rId64"/>
    <p:sldId id="340" r:id="rId65"/>
    <p:sldId id="341" r:id="rId66"/>
    <p:sldId id="342" r:id="rId67"/>
    <p:sldId id="343" r:id="rId68"/>
    <p:sldId id="344" r:id="rId69"/>
    <p:sldId id="363" r:id="rId70"/>
    <p:sldId id="364" r:id="rId71"/>
    <p:sldId id="365" r:id="rId72"/>
    <p:sldId id="366" r:id="rId73"/>
    <p:sldId id="367" r:id="rId74"/>
    <p:sldId id="368" r:id="rId75"/>
    <p:sldId id="281" r:id="rId76"/>
    <p:sldId id="266" r:id="rId77"/>
    <p:sldId id="273" r:id="rId78"/>
    <p:sldId id="274" r:id="rId79"/>
    <p:sldId id="257" r:id="rId80"/>
    <p:sldId id="310" r:id="rId81"/>
    <p:sldId id="309" r:id="rId82"/>
    <p:sldId id="321" r:id="rId83"/>
    <p:sldId id="322" r:id="rId84"/>
    <p:sldId id="304" r:id="rId85"/>
    <p:sldId id="306" r:id="rId86"/>
    <p:sldId id="329" r:id="rId87"/>
  </p:sldIdLst>
  <p:sldSz cx="9144000" cy="6858000" type="screen4x3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10E"/>
    <a:srgbClr val="F3C74B"/>
    <a:srgbClr val="FADE8E"/>
    <a:srgbClr val="F06F0E"/>
    <a:srgbClr val="339966"/>
    <a:srgbClr val="EA9E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39" autoAdjust="0"/>
    <p:restoredTop sz="94662" autoAdjust="0"/>
  </p:normalViewPr>
  <p:slideViewPr>
    <p:cSldViewPr>
      <p:cViewPr>
        <p:scale>
          <a:sx n="60" d="100"/>
          <a:sy n="60" d="100"/>
        </p:scale>
        <p:origin x="-834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9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22CAB7E-AD44-478F-B008-90B2A3B151F0}" type="datetimeFigureOut">
              <a:rPr lang="pl-PL"/>
              <a:pPr>
                <a:defRPr/>
              </a:pPr>
              <a:t>20.05.2019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65DCC47-D0CB-412C-BB7E-0560C56977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31692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5120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408FB4-D73D-4DD2-8A40-C66F92AE2B08}" type="slidenum">
              <a:rPr lang="pl-PL" altLang="pl-PL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pl-PL" altLang="pl-P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5DCC47-D0CB-412C-BB7E-0560C5697764}" type="slidenum">
              <a:rPr lang="pl-PL" smtClean="0"/>
              <a:pPr>
                <a:defRPr/>
              </a:pPr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0754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 smtClean="0"/>
          </a:p>
        </p:txBody>
      </p:sp>
      <p:sp>
        <p:nvSpPr>
          <p:cNvPr id="5222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61F07F-6909-4579-818A-E915E45CB61F}" type="slidenum">
              <a:rPr lang="pl-PL" altLang="pl-PL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pl-PL" altLang="pl-P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532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CE7780-AA29-498E-B147-5E340524D55D}" type="slidenum">
              <a:rPr lang="pl-PL" altLang="pl-PL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pl-PL" altLang="pl-P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5DCC47-D0CB-412C-BB7E-0560C5697764}" type="slidenum">
              <a:rPr lang="pl-PL" smtClean="0"/>
              <a:pPr>
                <a:defRPr/>
              </a:pPr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133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5DCC47-D0CB-412C-BB7E-0560C5697764}" type="slidenum">
              <a:rPr lang="pl-PL" smtClean="0"/>
              <a:pPr>
                <a:defRPr/>
              </a:pPr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133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0C750B-6ADF-442B-B193-05C3E6393CFD}" type="slidenum">
              <a:rPr lang="pl-PL" smtClean="0"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7339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Rounded Rectangle 7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12"/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13"/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10"/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9"/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0468F80-51BA-4D81-A69A-E2D8E7FA58A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34457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5A4BE-5F56-4038-BA87-E460638B3F8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3460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CB70B-A006-4F9C-9716-BD8499310FD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5874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36295-A662-4E48-A542-3544A875FB4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32469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Rounded Rectangle 7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15"/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14"/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13"/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DCBFE-6EF4-4385-86C1-85ABC5C83D2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70031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8006C-9AD4-4F13-8886-4942A2AFC76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0288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B1AEF-20D2-4CB7-9447-DC78A69B68B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54677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851B8-18F2-4B2A-B9B5-2AD09042266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51414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" name="Rounded Rectangle 10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C5CF5-A22A-434E-8444-0F52EEBE50F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04658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Rounded Rectangle 11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9"/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E3C94-A292-421A-8FC7-C938A6280A8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82193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Rounded Rectangle 8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11"/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12"/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10"/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BDBBF-7A01-4DC2-A67B-FEAB1D15F0B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60595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5CD2E1E-91B0-4481-AEAC-B69F2A9E5CC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77" r:id="rId2"/>
    <p:sldLayoutId id="2147483883" r:id="rId3"/>
    <p:sldLayoutId id="2147483878" r:id="rId4"/>
    <p:sldLayoutId id="2147483879" r:id="rId5"/>
    <p:sldLayoutId id="2147483880" r:id="rId6"/>
    <p:sldLayoutId id="2147483884" r:id="rId7"/>
    <p:sldLayoutId id="2147483885" r:id="rId8"/>
    <p:sldLayoutId id="2147483886" r:id="rId9"/>
    <p:sldLayoutId id="2147483881" r:id="rId10"/>
    <p:sldLayoutId id="2147483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14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microsoft.com/office/2007/relationships/hdphoto" Target="../media/hdphoto3.wdp"/><Relationship Id="rId4" Type="http://schemas.openxmlformats.org/officeDocument/2006/relationships/image" Target="../media/image11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2853" y="4419061"/>
            <a:ext cx="7056438" cy="1878416"/>
          </a:xfrm>
        </p:spPr>
        <p:txBody>
          <a:bodyPr rtlCol="0"/>
          <a:lstStyle/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pl-PL" altLang="pl-PL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altLang="pl-P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Narodowa Fundacja Ochrony Środowiska</a:t>
            </a:r>
          </a:p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altLang="pl-PL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ul. Erazma Ciołka 13</a:t>
            </a:r>
          </a:p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altLang="pl-PL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01-445 Warszawa</a:t>
            </a:r>
          </a:p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altLang="pl-PL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tel.: 22 </a:t>
            </a:r>
            <a:r>
              <a:rPr lang="pl-PL" altLang="pl-PL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877 23 </a:t>
            </a:r>
            <a:r>
              <a:rPr lang="pl-PL" altLang="pl-PL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59 </a:t>
            </a:r>
          </a:p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altLang="pl-PL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www.nfos.org.pl</a:t>
            </a:r>
            <a:endParaRPr lang="pl-PL" altLang="pl-PL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altLang="pl-PL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e-mail: zarzad@nfos.org.pl</a:t>
            </a:r>
            <a:endParaRPr lang="pl-PL" altLang="pl-PL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33607" y="1043533"/>
            <a:ext cx="8892480" cy="2349500"/>
          </a:xfrm>
        </p:spPr>
        <p:txBody>
          <a:bodyPr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pl-PL" altLang="pl-PL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Sporządzenie Projektu </a:t>
            </a:r>
            <a:br>
              <a:rPr lang="pl-PL" altLang="pl-PL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Planu </a:t>
            </a:r>
            <a:r>
              <a:rPr lang="pl-PL" altLang="pl-PL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Ochrony </a:t>
            </a:r>
            <a:br>
              <a:rPr lang="pl-PL" altLang="pl-PL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dla </a:t>
            </a:r>
            <a:r>
              <a:rPr lang="pl-PL" altLang="pl-PL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NADMORSKIEGO parku Krajobrazowego</a:t>
            </a:r>
            <a:endParaRPr lang="pl-PL" altLang="pl-PL" sz="28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6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030" y="4509120"/>
            <a:ext cx="8175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F:\VARIA\LOGO NFOŚ\pobra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93" y="4524995"/>
            <a:ext cx="795338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961430" y="3393033"/>
            <a:ext cx="7704138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Pierwsze spotkanie interesariuszy Planu ochrony</a:t>
            </a:r>
          </a:p>
          <a:p>
            <a:pPr algn="ctr">
              <a:defRPr/>
            </a:pPr>
            <a:r>
              <a:rPr lang="pl-PL" dirty="0" smtClean="0"/>
              <a:t>Władysławowo, 15 maja 2019 </a:t>
            </a:r>
            <a:r>
              <a:rPr lang="pl-PL" dirty="0"/>
              <a:t>r.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3" y="109266"/>
            <a:ext cx="9128141" cy="87191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896" y="5816949"/>
            <a:ext cx="885783" cy="872156"/>
          </a:xfrm>
          <a:prstGeom prst="rect">
            <a:avLst/>
          </a:prstGeom>
        </p:spPr>
      </p:pic>
      <p:pic>
        <p:nvPicPr>
          <p:cNvPr id="2049" name="Obraz 37" descr="listownik-mono-Pomorskie-FE-UMWP-UE-EFSI-RPO2014-2020-2015-stop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0429875"/>
            <a:ext cx="6134100" cy="19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913" y="457200"/>
            <a:ext cx="511175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929185" y="6361856"/>
            <a:ext cx="59292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Regionalny Program Operacyjny Województwa Pomorskiego na lata 2014-2020</a:t>
            </a:r>
            <a:endParaRPr kumimoji="0" lang="pl-PL" alt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1124744"/>
            <a:ext cx="1355941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Obowiązujące zakazy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7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(uchwała sejmiku </a:t>
            </a:r>
            <a: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z 27.04.2011 </a:t>
            </a:r>
            <a:b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zmieniona uchwałą z 21.12.2017)</a:t>
            </a:r>
            <a:endParaRPr lang="pl-PL" altLang="pl-PL" sz="27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82323" y="1700808"/>
            <a:ext cx="8640960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i="1" dirty="0">
                <a:latin typeface="Arial Narrow" panose="020B0606020202030204" pitchFamily="34" charset="0"/>
              </a:rPr>
              <a:t>8) lokalizowania obiektów budowlanych w pasie szerokości 200 m od krawędzi brzegów klifowych oraz w pasie technicznym brzegu morskiego; </a:t>
            </a:r>
            <a:endParaRPr lang="pl-PL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i="1" dirty="0">
                <a:latin typeface="Arial Narrow" panose="020B0606020202030204" pitchFamily="34" charset="0"/>
              </a:rPr>
              <a:t>9) likwidowania, zasypywania i przekształcania zbiorników wodnych, starorzeczy oraz obszarów wodno-błotnych; </a:t>
            </a:r>
            <a:endParaRPr lang="pl-PL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i="1" dirty="0">
                <a:latin typeface="Arial Narrow" panose="020B0606020202030204" pitchFamily="34" charset="0"/>
              </a:rPr>
              <a:t>10) wylewania gnojowicy, z wyjątkiem nawożenia własnych gruntów rolnych; </a:t>
            </a:r>
            <a:endParaRPr lang="pl-PL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i="1" dirty="0">
                <a:latin typeface="Arial Narrow" panose="020B0606020202030204" pitchFamily="34" charset="0"/>
              </a:rPr>
              <a:t>11) prowadzenia chowu i hodowli zwierząt metodą bezściółkową; </a:t>
            </a:r>
            <a:endParaRPr lang="pl-PL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i="1" dirty="0">
                <a:latin typeface="Arial Narrow" panose="020B0606020202030204" pitchFamily="34" charset="0"/>
              </a:rPr>
              <a:t>12) utrzymywania otwartych rowów ściekowych i zbiorników ściekowych; </a:t>
            </a:r>
            <a:endParaRPr lang="pl-PL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i="1" dirty="0">
                <a:latin typeface="Arial Narrow" panose="020B0606020202030204" pitchFamily="34" charset="0"/>
              </a:rPr>
              <a:t>13) organizowania rajdów motorowych i samochodowych. </a:t>
            </a:r>
            <a:endParaRPr lang="pl-PL" dirty="0">
              <a:latin typeface="Arial Narrow" panose="020B0606020202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53799" y="469652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i="1" dirty="0" smtClean="0">
                <a:latin typeface="Arial Narrow" panose="020B0606020202030204" pitchFamily="34" charset="0"/>
              </a:rPr>
              <a:t>Dla zakazów lokalizowania obiektów w pasie 100 m od wód i 200 m od klifów, w uchwale  z 2017 r. wprowadzono określone odstępstwa.</a:t>
            </a:r>
            <a:endParaRPr lang="pl-PL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69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Obowiązujące zakazy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7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(uchwała sejmiku </a:t>
            </a:r>
            <a: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z 27.04.2011 </a:t>
            </a:r>
            <a:b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zmieniona uchwałą z 21.12.2017)</a:t>
            </a:r>
            <a:endParaRPr lang="pl-PL" altLang="pl-PL" sz="27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82323" y="1700808"/>
            <a:ext cx="864096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1600" i="1" dirty="0">
                <a:latin typeface="Arial Narrow" panose="020B0606020202030204" pitchFamily="34" charset="0"/>
              </a:rPr>
              <a:t>1. Zakaz, o którym mowa w § 3 pkt </a:t>
            </a:r>
            <a:r>
              <a:rPr lang="pl-PL" sz="1600" i="1" dirty="0" smtClean="0">
                <a:latin typeface="Arial Narrow" panose="020B0606020202030204" pitchFamily="34" charset="0"/>
              </a:rPr>
              <a:t>7 (100 m od wód), </a:t>
            </a:r>
            <a:r>
              <a:rPr lang="pl-PL" sz="1600" i="1" dirty="0">
                <a:latin typeface="Arial Narrow" panose="020B0606020202030204" pitchFamily="34" charset="0"/>
              </a:rPr>
              <a:t>nie dotyczy: </a:t>
            </a:r>
            <a:endParaRPr lang="pl-PL" sz="16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sz="1600" i="1" dirty="0">
                <a:latin typeface="Arial Narrow" panose="020B0606020202030204" pitchFamily="34" charset="0"/>
              </a:rPr>
              <a:t>1) obszarów zwartej zabudowy miast i wsi, w granicach określonych w studiach uwarunkowań i kierunków zagospodarowania przestrzennego gmin, gdzie dopuszcza się uzupełnianie zabudowy mieszkaniowej i usługowej, pod warunkiem wyznaczenia nieprzekraczalnej linii zabudowy od brzegów wód, określonej poprzez połączenie istniejących budynków na przylegających działkach; </a:t>
            </a:r>
            <a:endParaRPr lang="pl-PL" sz="16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sz="1600" i="1" dirty="0">
                <a:latin typeface="Arial Narrow" panose="020B0606020202030204" pitchFamily="34" charset="0"/>
              </a:rPr>
              <a:t>2) istniejących siedlisk rolniczych - w zakresie uzupełniania istniejącej zabudowy o obiekty niezbędne do prowadzenia gospodarstwa rolnego, pod warunkiem nie przekraczania dotychczasowej linii zabudowy od brzegów wód; </a:t>
            </a:r>
            <a:endParaRPr lang="pl-PL" sz="16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sz="1600" i="1" dirty="0">
                <a:latin typeface="Arial Narrow" panose="020B0606020202030204" pitchFamily="34" charset="0"/>
              </a:rPr>
              <a:t>3) istniejących obiektów letniskowych, mieszkalnych i usługowych, zrealizowanych na podstawie miejscowych planów zagospodarowania przestrzennego, które utraciły moc przed dniem 1 stycznia 2004 r. - gdzie dopuszcza się modernizację istniejącego zainwestowania poprzez: rozbiórkę, rozbiórkę i budowę, nadbudowę o poddasze użytkowe w celu poprawy standardów ochrony środowiska oraz walorów estetyczno-krajobrazowych, pod warunkiem niezwiększania powierzchni zabudowy, a także nieprzybliżania zabudowy do brzegów wód oraz dopuszcza się przebudowę istniejącego zainwestowania; </a:t>
            </a:r>
            <a:endParaRPr lang="pl-PL" sz="16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sz="1600" i="1" dirty="0">
                <a:latin typeface="Arial Narrow" panose="020B0606020202030204" pitchFamily="34" charset="0"/>
              </a:rPr>
              <a:t>4) budowy lub przebudowy obiektów budowlanych i urządzeń technicznych służących celom parku krajobrazowego.</a:t>
            </a:r>
            <a:endParaRPr lang="pl-PL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92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Obowiązujące zakazy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7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(uchwała sejmiku </a:t>
            </a:r>
            <a: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z 27.04.2011 </a:t>
            </a:r>
            <a:b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zmieniona uchwałą z 21.12.2017)</a:t>
            </a:r>
            <a:endParaRPr lang="pl-PL" altLang="pl-PL" sz="27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98970" y="1556792"/>
            <a:ext cx="884503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1600" i="1" dirty="0">
                <a:latin typeface="Arial Narrow" panose="020B0606020202030204" pitchFamily="34" charset="0"/>
              </a:rPr>
              <a:t>2. Zakaz, o którym mowa w § 3 pkt </a:t>
            </a:r>
            <a:r>
              <a:rPr lang="pl-PL" sz="1600" i="1" dirty="0" smtClean="0">
                <a:latin typeface="Arial Narrow" panose="020B0606020202030204" pitchFamily="34" charset="0"/>
              </a:rPr>
              <a:t>8 (200 m od klifów), </a:t>
            </a:r>
            <a:r>
              <a:rPr lang="pl-PL" sz="1600" i="1" dirty="0">
                <a:latin typeface="Arial Narrow" panose="020B0606020202030204" pitchFamily="34" charset="0"/>
              </a:rPr>
              <a:t>nie dotyczy: </a:t>
            </a:r>
            <a:endParaRPr lang="pl-PL" sz="16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sz="1600" i="1" dirty="0">
                <a:latin typeface="Arial Narrow" panose="020B0606020202030204" pitchFamily="34" charset="0"/>
              </a:rPr>
              <a:t>1) lokalizowania nowych obiektów budowlanych w </a:t>
            </a:r>
            <a:r>
              <a:rPr lang="pl-PL" sz="1600" i="1" dirty="0" err="1">
                <a:latin typeface="Arial Narrow" panose="020B0606020202030204" pitchFamily="34" charset="0"/>
              </a:rPr>
              <a:t>nadzatokowej</a:t>
            </a:r>
            <a:r>
              <a:rPr lang="pl-PL" sz="1600" i="1" dirty="0">
                <a:latin typeface="Arial Narrow" panose="020B0606020202030204" pitchFamily="34" charset="0"/>
              </a:rPr>
              <a:t> części pasa technicznego brzegu morskiego w określonych w obowiązujących studiach uwarunkowań i kierunków zagospodarowania przestrzennego gmin granicach zwartej zabudowy miejscowości: Chałupy, Jastarnia, Jurata, Kuźnica i Hel; </a:t>
            </a:r>
            <a:endParaRPr lang="pl-PL" sz="16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sz="1600" i="1" dirty="0">
                <a:latin typeface="Arial Narrow" panose="020B0606020202030204" pitchFamily="34" charset="0"/>
              </a:rPr>
              <a:t>2) </a:t>
            </a:r>
            <a:r>
              <a:rPr lang="pl-PL" sz="1600" i="1" dirty="0" err="1">
                <a:latin typeface="Arial Narrow" panose="020B0606020202030204" pitchFamily="34" charset="0"/>
              </a:rPr>
              <a:t>nadzatokowej</a:t>
            </a:r>
            <a:r>
              <a:rPr lang="pl-PL" sz="1600" i="1" dirty="0">
                <a:latin typeface="Arial Narrow" panose="020B0606020202030204" pitchFamily="34" charset="0"/>
              </a:rPr>
              <a:t> części pasa technicznego brzegu morskiego w określonych w studium uwarunkowań i kierunków zagospodarowania przestrzennego gminy Puck granicach zwartej zabudowy miejscowości Swarzewo, gdzie dopuszcza się uzupełnienie zabudowy mieszkaniowej i usługowej poza pasem szerokości 200 m od krawędzi brzegów klifowych, wyznaczonym poprzez połączenie północno-zachodniego narożnika działki ewidencyjnej nr 107/2 w linii prostej z północno-zachodnim narożnikiem działki ewidencyjnej nr 45/2;</a:t>
            </a:r>
            <a:endParaRPr lang="pl-PL" sz="16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sz="1600" i="1" dirty="0">
                <a:latin typeface="Arial Narrow" panose="020B0606020202030204" pitchFamily="34" charset="0"/>
              </a:rPr>
              <a:t>3) istniejących obiektów letniskowych, mieszkalnych i usługowych, zrealizowanych na podstawie miejscowych planów zagospodarowania przestrzennego, które utraciły moc przed dniem 1 stycznia 2004 r. - gdzie dopuszcza się modernizację istniejącego zainwestowania poprzez: rozbiórkę, rozbiórkę i budowę, nadbudowę o poddasze użytkowe w celu poprawy standardów ochrony środowiska oraz walorów estetyczno-krajobrazowych, pod warunkiem niezwiększania powierzchni zabudowy, a także nieprzybliżania zabudowy do brzegów wód i krawędzi brzegów klifowych oraz dopuszcza się przebudowę istniejącego zainwestowania; </a:t>
            </a:r>
            <a:endParaRPr lang="pl-PL" sz="16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sz="1600" i="1" dirty="0">
                <a:latin typeface="Arial Narrow" panose="020B0606020202030204" pitchFamily="34" charset="0"/>
              </a:rPr>
              <a:t>4) odcinków plaż nadmorskich (poza otulinami rezerwatów przyrody), na których dopuszczalne jest lokalizowanie w trybie art. 29 ust. 1 pkt 12 ustawy-prawo budowlane (Dz. U. z 2006 r. Nr 156, poz. 1118 ze zm.) sezonowych obiektów budowlanych o powierzchni zabudowy do 150 m2; </a:t>
            </a:r>
            <a:endParaRPr lang="pl-PL" sz="16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sz="1600" i="1" dirty="0">
                <a:latin typeface="Arial Narrow" panose="020B0606020202030204" pitchFamily="34" charset="0"/>
              </a:rPr>
              <a:t>5) budowy lub przebudowy obiektów budowlanych i urządzeń technicznych służących celom parku krajobrazowego.</a:t>
            </a:r>
            <a:endParaRPr lang="pl-PL" sz="16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endParaRPr lang="pl-PL" sz="1600" dirty="0">
              <a:latin typeface="Arial Narrow" panose="020B060602020203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971184" y="1628800"/>
            <a:ext cx="461665" cy="4680520"/>
          </a:xfrm>
          <a:prstGeom prst="rect">
            <a:avLst/>
          </a:prstGeom>
          <a:solidFill>
            <a:srgbClr val="FFC00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l-PL" dirty="0" smtClean="0"/>
              <a:t>Element </a:t>
            </a:r>
            <a:r>
              <a:rPr lang="pl-PL" dirty="0" err="1" smtClean="0"/>
              <a:t>niedyskutowalny</a:t>
            </a:r>
            <a:r>
              <a:rPr lang="pl-PL" dirty="0" smtClean="0"/>
              <a:t> Planu ochrony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81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Obowiązujące zakazy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(weryfikacja i ew. propozycje)</a:t>
            </a:r>
            <a:endParaRPr lang="pl-PL" altLang="pl-PL" sz="27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98970" y="2156956"/>
            <a:ext cx="715335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dirty="0">
                <a:latin typeface="Arial Narrow" panose="020B0606020202030204" pitchFamily="34" charset="0"/>
              </a:rPr>
              <a:t>Weryfikacja obowiązujących zakazów na terenie </a:t>
            </a:r>
            <a:r>
              <a:rPr lang="pl-PL" dirty="0" smtClean="0">
                <a:latin typeface="Arial Narrow" panose="020B0606020202030204" pitchFamily="34" charset="0"/>
              </a:rPr>
              <a:t>Parku </a:t>
            </a:r>
            <a:r>
              <a:rPr lang="pl-PL" dirty="0">
                <a:latin typeface="Arial Narrow" panose="020B0606020202030204" pitchFamily="34" charset="0"/>
              </a:rPr>
              <a:t>wynikających z aktualnych uchwał sejmiku województwa pomorskiego. </a:t>
            </a:r>
            <a:endParaRPr lang="pl-PL" dirty="0" smtClean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dirty="0" smtClean="0">
                <a:latin typeface="Arial Narrow" panose="020B0606020202030204" pitchFamily="34" charset="0"/>
              </a:rPr>
              <a:t>Analiza </a:t>
            </a:r>
            <a:r>
              <a:rPr lang="pl-PL" dirty="0">
                <a:latin typeface="Arial Narrow" panose="020B0606020202030204" pitchFamily="34" charset="0"/>
              </a:rPr>
              <a:t>ich zasadności wobec opracowanej koncepcji ochrony, a w szczególności: wyznaczenie na obszarze </a:t>
            </a:r>
            <a:r>
              <a:rPr lang="pl-PL" dirty="0" smtClean="0">
                <a:latin typeface="Arial Narrow" panose="020B0606020202030204" pitchFamily="34" charset="0"/>
              </a:rPr>
              <a:t>Parku </a:t>
            </a:r>
            <a:r>
              <a:rPr lang="pl-PL" dirty="0">
                <a:latin typeface="Arial Narrow" panose="020B0606020202030204" pitchFamily="34" charset="0"/>
              </a:rPr>
              <a:t>stref obwiązujących zakazów oraz odstępstw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971184" y="1628800"/>
            <a:ext cx="461665" cy="4680520"/>
          </a:xfrm>
          <a:prstGeom prst="rect">
            <a:avLst/>
          </a:prstGeom>
          <a:solidFill>
            <a:srgbClr val="92D05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l-PL" dirty="0" smtClean="0"/>
              <a:t>Element </a:t>
            </a:r>
            <a:r>
              <a:rPr lang="pl-PL" dirty="0" err="1" smtClean="0"/>
              <a:t>dyskutowalny</a:t>
            </a:r>
            <a:r>
              <a:rPr lang="pl-PL" dirty="0" smtClean="0"/>
              <a:t> Planu ochrony</a:t>
            </a:r>
            <a:endParaRPr lang="pl-PL" dirty="0"/>
          </a:p>
        </p:txBody>
      </p:sp>
      <p:sp>
        <p:nvSpPr>
          <p:cNvPr id="2" name="pole tekstowe 1"/>
          <p:cNvSpPr txBox="1"/>
          <p:nvPr/>
        </p:nvSpPr>
        <p:spPr>
          <a:xfrm>
            <a:off x="298970" y="3969060"/>
            <a:ext cx="715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rial Narrow" panose="020B0606020202030204" pitchFamily="34" charset="0"/>
              </a:rPr>
              <a:t>Ew. zmiany wprowadzane odrębną uchwałą w sprawie NPK (nie Planem ochrony)</a:t>
            </a:r>
            <a:endParaRPr lang="pl-PL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eaLnBrk="1" hangingPunct="1">
              <a:buNone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Wymóg sporządzania i organ sporządzający: art. 18 ust. 1 i art. 19 ust. 1 pkt. 3 </a:t>
            </a:r>
          </a:p>
          <a:p>
            <a:pPr eaLnBrk="1" hangingPunct="1">
              <a:buFont typeface="Wingdings" pitchFamily="2" charset="2"/>
              <a:buChar char="ü"/>
            </a:pPr>
            <a:endParaRPr lang="pl-PL" altLang="pl-PL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07988"/>
            <a:ext cx="8569325" cy="10398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Podstawa prawna sporządzania planów ochrony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7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(USTAWA O OCHRONIE PRZYRODY)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21" y="2204864"/>
            <a:ext cx="7256462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5250" indent="19050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Plan ochrony sporządza się aby ułatwić Dyrektorowi i służbom Parku wypełnianie zadań określonych w Ustawie (art. 105)</a:t>
            </a:r>
          </a:p>
          <a:p>
            <a:pPr eaLnBrk="1" hangingPunct="1">
              <a:buFont typeface="Wingdings" pitchFamily="2" charset="2"/>
              <a:buChar char="ü"/>
            </a:pPr>
            <a:endParaRPr lang="pl-PL" altLang="pl-PL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07988"/>
            <a:ext cx="8569325" cy="10398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Podstawa prawna sporządzania planów ochrony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7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(USTAWA O OCHRONIE PRZYRODY)</a:t>
            </a:r>
          </a:p>
        </p:txBody>
      </p:sp>
      <p:pic>
        <p:nvPicPr>
          <p:cNvPr id="1332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66233"/>
            <a:ext cx="8501219" cy="395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7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eaLnBrk="1" hangingPunct="1">
              <a:buNone/>
            </a:pPr>
            <a:r>
              <a:rPr lang="pl-PL" altLang="pl-PL" sz="1800" dirty="0" smtClean="0"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Zakres i sposób opracowania:</a:t>
            </a:r>
          </a:p>
          <a:p>
            <a:pPr marL="411163" lvl="1" indent="0" eaLnBrk="1" hangingPunct="1">
              <a:buNone/>
            </a:pPr>
            <a:r>
              <a:rPr lang="pl-PL" altLang="pl-PL" sz="1800" dirty="0" smtClean="0"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art. 20 ust. 1 i 2 Ustawy o ochronie przyrody </a:t>
            </a:r>
          </a:p>
          <a:p>
            <a:pPr lvl="1" eaLnBrk="1" hangingPunct="1">
              <a:buFont typeface="Wingdings" pitchFamily="2" charset="2"/>
              <a:buChar char="ü"/>
            </a:pPr>
            <a:endParaRPr lang="pl-PL" altLang="pl-PL" sz="12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Podstawa prawna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(Art. 20 ust. 1 i 2)</a:t>
            </a:r>
            <a:endParaRPr lang="pl-PL" altLang="pl-PL" sz="27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398713"/>
            <a:ext cx="8231188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a 6"/>
          <p:cNvGrpSpPr>
            <a:grpSpLocks/>
          </p:cNvGrpSpPr>
          <p:nvPr/>
        </p:nvGrpSpPr>
        <p:grpSpPr bwMode="auto">
          <a:xfrm>
            <a:off x="1042988" y="5884863"/>
            <a:ext cx="7056437" cy="438150"/>
            <a:chOff x="1187624" y="5157192"/>
            <a:chExt cx="7056784" cy="439433"/>
          </a:xfrm>
        </p:grpSpPr>
        <p:cxnSp>
          <p:nvCxnSpPr>
            <p:cNvPr id="5" name="Łącznik prostoliniowy 4"/>
            <p:cNvCxnSpPr/>
            <p:nvPr/>
          </p:nvCxnSpPr>
          <p:spPr>
            <a:xfrm>
              <a:off x="1187624" y="5157192"/>
              <a:ext cx="7056784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Łącznik prostoliniowy 8"/>
            <p:cNvCxnSpPr/>
            <p:nvPr/>
          </p:nvCxnSpPr>
          <p:spPr>
            <a:xfrm>
              <a:off x="1187624" y="5596625"/>
              <a:ext cx="612011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427288"/>
            <a:ext cx="84137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zawartości 2"/>
          <p:cNvSpPr>
            <a:spLocks noGrp="1"/>
          </p:cNvSpPr>
          <p:nvPr>
            <p:ph idx="1"/>
          </p:nvPr>
        </p:nvSpPr>
        <p:spPr>
          <a:xfrm>
            <a:off x="105470" y="1507222"/>
            <a:ext cx="8788400" cy="5300662"/>
          </a:xfrm>
        </p:spPr>
        <p:txBody>
          <a:bodyPr/>
          <a:lstStyle/>
          <a:p>
            <a:pPr marL="114300" indent="0" eaLnBrk="1" hangingPunct="1">
              <a:lnSpc>
                <a:spcPct val="80000"/>
              </a:lnSpc>
              <a:spcBef>
                <a:spcPts val="600"/>
              </a:spcBef>
              <a:buFont typeface="Arial" charset="0"/>
              <a:buNone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Plan ochrony dla parku krajobrazowego zawiera:</a:t>
            </a:r>
          </a:p>
          <a:p>
            <a:pPr marL="114300" indent="0" eaLnBrk="1" hangingPunct="1">
              <a:lnSpc>
                <a:spcPct val="80000"/>
              </a:lnSpc>
              <a:spcBef>
                <a:spcPts val="600"/>
              </a:spcBef>
              <a:buFont typeface="Arial" charset="0"/>
              <a:buNone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1) cele ochrony przyrody oraz przyrodnicze, społeczne i gospodarcze uwarunkowania ich realizacji; </a:t>
            </a:r>
          </a:p>
          <a:p>
            <a:pPr marL="114300" indent="0" eaLnBrk="1" hangingPunct="1">
              <a:lnSpc>
                <a:spcPct val="80000"/>
              </a:lnSpc>
              <a:spcBef>
                <a:spcPts val="600"/>
              </a:spcBef>
              <a:buFont typeface="Arial" charset="0"/>
              <a:buNone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2) identyfikację oraz określenie sposobów eliminacji lub ograniczania istniejących i potencjalnych zagrożeń wewnętrznych i zewnętrznych oraz ich skutków; </a:t>
            </a:r>
          </a:p>
          <a:p>
            <a:pPr marL="114300" indent="0" eaLnBrk="1" hangingPunct="1">
              <a:lnSpc>
                <a:spcPct val="80000"/>
              </a:lnSpc>
              <a:spcBef>
                <a:spcPts val="600"/>
              </a:spcBef>
              <a:buFont typeface="Arial" charset="0"/>
              <a:buNone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3) wskazanie obszarów realizacji działań ochronnych; </a:t>
            </a:r>
          </a:p>
          <a:p>
            <a:pPr marL="114300" indent="0" eaLnBrk="1" hangingPunct="1">
              <a:lnSpc>
                <a:spcPct val="80000"/>
              </a:lnSpc>
              <a:spcBef>
                <a:spcPts val="600"/>
              </a:spcBef>
              <a:buFont typeface="Arial" charset="0"/>
              <a:buNone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4) określenie zakresu prac związanych z ochroną przyrody i kształtowaniem krajobrazu; </a:t>
            </a:r>
          </a:p>
          <a:p>
            <a:pPr marL="114300" indent="0" eaLnBrk="1" hangingPunct="1">
              <a:lnSpc>
                <a:spcPct val="80000"/>
              </a:lnSpc>
              <a:spcBef>
                <a:spcPts val="600"/>
              </a:spcBef>
              <a:buFont typeface="Arial" charset="0"/>
              <a:buNone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5) wskazanie obszarów udostępnianych dla celów naukowych, edukacyjnych, turystycznych, rekreacyjnych, amatorskiego połowu ryb i dla innych form gospodarowania oraz określenie sposobów korzystania z tych obszarów; </a:t>
            </a:r>
          </a:p>
          <a:p>
            <a:pPr marL="114300" indent="0" eaLnBrk="1" hangingPunct="1">
              <a:lnSpc>
                <a:spcPct val="80000"/>
              </a:lnSpc>
              <a:spcBef>
                <a:spcPts val="600"/>
              </a:spcBef>
              <a:buFont typeface="Arial" charset="0"/>
              <a:buNone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6) ustalenia do studiów uwarunkowań i kierunków zagospodarowania przestrzennego gmin, miejscowych planów zagospodarowania przestrzennego, planów zagospodarowania przestrzennego województw (…), dotyczące eliminacji lub ograniczenia zagrożeń wewnętrznych lub zewnętrznych; </a:t>
            </a:r>
          </a:p>
          <a:p>
            <a:pPr marL="114300" indent="0" eaLnBrk="1" hangingPunct="1">
              <a:lnSpc>
                <a:spcPct val="80000"/>
              </a:lnSpc>
              <a:spcBef>
                <a:spcPts val="600"/>
              </a:spcBef>
              <a:buFont typeface="Arial" charset="0"/>
              <a:buNone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7) określenie granic stref ochrony krajobrazów stanowiących w szczególności przedpola ekspozycji, osie widokowe, punkty widokowe oraz obszary zabudowane wyróżniające się lokalną formą architektoniczną, </a:t>
            </a:r>
            <a:r>
              <a:rPr lang="pl-PL" altLang="pl-PL" sz="1800" dirty="0" smtClean="0">
                <a:solidFill>
                  <a:srgbClr val="FF0000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wyznaczonych w obrębie krajobrazów priorytetowych, zidentyfikowanych w ramach audytu krajobrazowego</a:t>
            </a: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, o którym mowa w art. 38a ustawy z dnia 27 marca 2003 r. o planowaniu i zagospodarowaniu przestrzennym, istotnych dla zachowania walorów krajobrazowych parku krajobrazowego, wraz ze wskazaniem które z zakazów, wymienionych w art. 17 ust. 1a, obowiązują w danej strefie; </a:t>
            </a:r>
          </a:p>
          <a:p>
            <a:pPr marL="114300" indent="0" eaLnBrk="1" hangingPunct="1">
              <a:lnSpc>
                <a:spcPct val="80000"/>
              </a:lnSpc>
              <a:spcBef>
                <a:spcPts val="600"/>
              </a:spcBef>
              <a:buFont typeface="Arial" charset="0"/>
              <a:buNone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8) wykaz obiektów o istotnym znaczeniu historycznym i kulturowym.  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8100392" y="1700808"/>
            <a:ext cx="461665" cy="4680520"/>
          </a:xfrm>
          <a:prstGeom prst="rect">
            <a:avLst/>
          </a:prstGeom>
          <a:solidFill>
            <a:srgbClr val="92D05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l-PL" dirty="0" smtClean="0"/>
              <a:t>Elementy </a:t>
            </a:r>
            <a:r>
              <a:rPr lang="pl-PL" dirty="0" err="1" smtClean="0"/>
              <a:t>dyskutowalne</a:t>
            </a:r>
            <a:r>
              <a:rPr lang="pl-PL" dirty="0" smtClean="0"/>
              <a:t> Planu ochrony</a:t>
            </a:r>
            <a:endParaRPr lang="pl-PL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Podstawa prawna 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(Art. 20 ust. 4 uop)</a:t>
            </a:r>
            <a:endParaRPr lang="pl-PL" altLang="pl-PL" sz="27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251520" y="1507222"/>
            <a:ext cx="8496300" cy="38164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000" b="1" dirty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Ustawa z dnia 27 marca 2003 r. o planowaniu i zagospodarowaniu przestrzennym: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2000" b="1" dirty="0">
              <a:solidFill>
                <a:schemeClr val="tx1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000" dirty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Art.2.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2000" dirty="0">
              <a:solidFill>
                <a:schemeClr val="tx1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000" dirty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„16f) krajobrazie priorytetowym – należy przez to rozumieć krajobraz szczególnie cenny dla społeczeństwa ze względu na swoje wartości przyrodnicze, kulturowe, historyczne, architektoniczne, urbanistyczne, ruralistyczne lub estetyczno-widokowe, i jako taki wymagający zachowania lub określenia zasad i warunków jego kształtowania;”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2000" b="1" dirty="0">
              <a:solidFill>
                <a:schemeClr val="tx1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2000" b="1" dirty="0">
              <a:solidFill>
                <a:schemeClr val="tx1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2000" b="1" dirty="0">
              <a:solidFill>
                <a:schemeClr val="tx1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388" y="1557338"/>
            <a:ext cx="4824412" cy="5300662"/>
          </a:xfrm>
        </p:spPr>
        <p:txBody>
          <a:bodyPr/>
          <a:lstStyle/>
          <a:p>
            <a:pPr marL="114300" indent="0" eaLnBrk="1" hangingPunct="1">
              <a:spcBef>
                <a:spcPts val="600"/>
              </a:spcBef>
              <a:buFont typeface="Arial" charset="0"/>
              <a:buNone/>
            </a:pPr>
            <a:r>
              <a:rPr lang="pl-PL" altLang="pl-PL" sz="1800" b="1" dirty="0" smtClean="0"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Plan ochrony dla parku krajobrazowego, w części dotyczącej: </a:t>
            </a:r>
          </a:p>
          <a:p>
            <a:pPr marL="114300" indent="0" eaLnBrk="1" hangingPunct="1">
              <a:spcBef>
                <a:spcPts val="600"/>
              </a:spcBef>
              <a:buFont typeface="Arial" charset="0"/>
              <a:buNone/>
            </a:pPr>
            <a:r>
              <a:rPr lang="pl-PL" altLang="pl-PL" sz="1800" b="1" dirty="0" smtClean="0"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1) określenia granic stref, o których mowa w art. 20 ust. 4 pkt 7, </a:t>
            </a:r>
          </a:p>
          <a:p>
            <a:pPr marL="114300" indent="0" eaLnBrk="1" hangingPunct="1">
              <a:spcBef>
                <a:spcPts val="600"/>
              </a:spcBef>
              <a:buFont typeface="Arial" charset="0"/>
              <a:buAutoNum type="arabicParenR"/>
            </a:pPr>
            <a:endParaRPr lang="pl-PL" altLang="pl-PL" sz="1800" b="1" dirty="0" smtClean="0"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  <a:p>
            <a:pPr marL="114300" indent="0" eaLnBrk="1" hangingPunct="1">
              <a:spcBef>
                <a:spcPts val="600"/>
              </a:spcBef>
              <a:buFont typeface="Arial" charset="0"/>
              <a:buNone/>
            </a:pPr>
            <a:endParaRPr lang="pl-PL" altLang="pl-PL" sz="1800" b="1" dirty="0" smtClean="0"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  <a:p>
            <a:pPr marL="114300" indent="0" eaLnBrk="1" hangingPunct="1">
              <a:spcBef>
                <a:spcPts val="600"/>
              </a:spcBef>
              <a:buFont typeface="Arial" charset="0"/>
              <a:buNone/>
            </a:pPr>
            <a:r>
              <a:rPr lang="pl-PL" altLang="pl-PL" sz="1800" b="1" dirty="0" smtClean="0"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2) wykazu obiektów o istotnym znaczeniu historycznym i kulturowym, o których mowa w art. 20 ust. 4 pkt 8, </a:t>
            </a:r>
          </a:p>
          <a:p>
            <a:pPr marL="114300" indent="0" eaLnBrk="1" hangingPunct="1">
              <a:spcBef>
                <a:spcPts val="600"/>
              </a:spcBef>
              <a:buFont typeface="Arial" charset="0"/>
              <a:buNone/>
            </a:pPr>
            <a:endParaRPr lang="pl-PL" altLang="pl-PL" sz="1800" b="1" dirty="0" smtClean="0"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  <a:p>
            <a:pPr marL="114300" indent="0" eaLnBrk="1" hangingPunct="1">
              <a:spcBef>
                <a:spcPts val="600"/>
              </a:spcBef>
              <a:buFont typeface="Arial" charset="0"/>
              <a:buNone/>
            </a:pPr>
            <a:r>
              <a:rPr lang="pl-PL" altLang="pl-PL" sz="1800" b="1" dirty="0" smtClean="0"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3) wprowadzenia zakazów, o których mowa w art. 17 ust. 1a </a:t>
            </a:r>
          </a:p>
          <a:p>
            <a:pPr marL="114300" indent="0" eaLnBrk="1" hangingPunct="1">
              <a:spcBef>
                <a:spcPts val="600"/>
              </a:spcBef>
              <a:buFont typeface="Arial" charset="0"/>
              <a:buNone/>
            </a:pPr>
            <a:endParaRPr lang="pl-PL" altLang="pl-PL" sz="1800" b="1" dirty="0" smtClean="0"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  <a:p>
            <a:pPr marL="114300" indent="0" eaLnBrk="1" hangingPunct="1">
              <a:spcBef>
                <a:spcPts val="600"/>
              </a:spcBef>
              <a:buFont typeface="Arial" charset="0"/>
              <a:buNone/>
            </a:pPr>
            <a:r>
              <a:rPr lang="pl-PL" altLang="pl-PL" sz="1800" b="1" dirty="0" smtClean="0"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– jest aktem prawa miejscowego. 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Podstawa prawna 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(Art. 20 ust. 4a uop)</a:t>
            </a:r>
            <a:endParaRPr lang="pl-PL" altLang="pl-PL" sz="27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1670050"/>
            <a:ext cx="4276725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3716338"/>
            <a:ext cx="40798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4221163"/>
            <a:ext cx="398780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12854" y="5482678"/>
            <a:ext cx="4508500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>
                <a:latin typeface="Arial Narrow" panose="020B0606020202030204" pitchFamily="34" charset="0"/>
              </a:rPr>
              <a:t>Istotna różnica w stosunku do poprzedniej wersji </a:t>
            </a:r>
            <a:r>
              <a:rPr lang="pl-PL" sz="2000" dirty="0" err="1">
                <a:latin typeface="Arial Narrow" panose="020B0606020202030204" pitchFamily="34" charset="0"/>
              </a:rPr>
              <a:t>UoP</a:t>
            </a:r>
            <a:r>
              <a:rPr lang="pl-PL" sz="2000" dirty="0">
                <a:latin typeface="Arial Narrow" panose="020B0606020202030204" pitchFamily="34" charset="0"/>
              </a:rPr>
              <a:t>, bo nie wymaga przeniesienia zapisów Planu do MPZP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8370411" y="1702015"/>
            <a:ext cx="738664" cy="5038295"/>
          </a:xfrm>
          <a:prstGeom prst="rect">
            <a:avLst/>
          </a:prstGeom>
          <a:solidFill>
            <a:srgbClr val="FFC00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l-PL" dirty="0" smtClean="0"/>
              <a:t>Katalog zakazów – lista zamknięta</a:t>
            </a:r>
          </a:p>
          <a:p>
            <a:pPr algn="ctr"/>
            <a:r>
              <a:rPr lang="pl-PL" dirty="0" smtClean="0"/>
              <a:t>Element </a:t>
            </a:r>
            <a:r>
              <a:rPr lang="pl-PL" dirty="0" err="1" smtClean="0"/>
              <a:t>niedyskutowalny</a:t>
            </a:r>
            <a:r>
              <a:rPr lang="pl-PL" dirty="0" smtClean="0"/>
              <a:t> Planu ochrony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7988"/>
            <a:ext cx="8676456" cy="10398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Podstawa prawna 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(Art. 20 ust. 5 uop)</a:t>
            </a:r>
            <a:endParaRPr lang="pl-PL" altLang="pl-PL" sz="27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5661025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6" y="3212976"/>
            <a:ext cx="8797414" cy="3511284"/>
          </a:xfrm>
        </p:spPr>
      </p:pic>
      <p:sp>
        <p:nvSpPr>
          <p:cNvPr id="2" name="pole tekstowe 1"/>
          <p:cNvSpPr txBox="1"/>
          <p:nvPr/>
        </p:nvSpPr>
        <p:spPr>
          <a:xfrm>
            <a:off x="5783941" y="1628775"/>
            <a:ext cx="33035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Arial Narrow" panose="020B0606020202030204" pitchFamily="34" charset="0"/>
              </a:rPr>
              <a:t>Obszary Natura 2000 pokrywające się z NPK:</a:t>
            </a:r>
          </a:p>
          <a:p>
            <a:r>
              <a:rPr lang="pl-PL" sz="1400" dirty="0">
                <a:latin typeface="Arial Narrow" panose="020B0606020202030204" pitchFamily="34" charset="0"/>
              </a:rPr>
              <a:t>a) Zatoka Pucka PLB22005</a:t>
            </a:r>
          </a:p>
          <a:p>
            <a:r>
              <a:rPr lang="pl-PL" sz="1400" dirty="0">
                <a:latin typeface="Arial Narrow" panose="020B0606020202030204" pitchFamily="34" charset="0"/>
              </a:rPr>
              <a:t>b) Zatoka Pucka i Półwysep Helski PLH220032</a:t>
            </a:r>
          </a:p>
          <a:p>
            <a:r>
              <a:rPr lang="pl-PL" sz="1400" dirty="0">
                <a:latin typeface="Arial Narrow" panose="020B0606020202030204" pitchFamily="34" charset="0"/>
              </a:rPr>
              <a:t>c) Białogóra PLH220003</a:t>
            </a:r>
          </a:p>
          <a:p>
            <a:r>
              <a:rPr lang="pl-PL" sz="1400" dirty="0">
                <a:latin typeface="Arial Narrow" panose="020B0606020202030204" pitchFamily="34" charset="0"/>
              </a:rPr>
              <a:t>d) Piaśnickie Łąki PLH220021</a:t>
            </a:r>
          </a:p>
          <a:p>
            <a:r>
              <a:rPr lang="pl-PL" sz="1400" dirty="0">
                <a:latin typeface="Arial Narrow" panose="020B0606020202030204" pitchFamily="34" charset="0"/>
              </a:rPr>
              <a:t>e) Kaszubskie Klify PLH220072</a:t>
            </a:r>
          </a:p>
          <a:p>
            <a:r>
              <a:rPr lang="pl-PL" sz="1400" dirty="0">
                <a:latin typeface="Arial Narrow" panose="020B0606020202030204" pitchFamily="34" charset="0"/>
              </a:rPr>
              <a:t>f) Widowo PLH220054</a:t>
            </a:r>
          </a:p>
          <a:p>
            <a:endParaRPr lang="pl-PL" sz="1400" dirty="0">
              <a:latin typeface="Arial Narrow" panose="020B060602020203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40074" y="1631065"/>
            <a:ext cx="5572064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pl-PL" sz="1400" dirty="0" smtClean="0">
              <a:latin typeface="Arial Narrow" panose="020B0606020202030204" pitchFamily="34" charset="0"/>
            </a:endParaRPr>
          </a:p>
          <a:p>
            <a:pPr algn="r"/>
            <a:r>
              <a:rPr lang="pl-PL" sz="1400" dirty="0" smtClean="0">
                <a:latin typeface="Arial Narrow" panose="020B0606020202030204" pitchFamily="34" charset="0"/>
              </a:rPr>
              <a:t>(projekt PO)</a:t>
            </a:r>
          </a:p>
          <a:p>
            <a:pPr algn="r"/>
            <a:r>
              <a:rPr lang="pl-PL" sz="1400" dirty="0" smtClean="0">
                <a:latin typeface="Arial Narrow" panose="020B0606020202030204" pitchFamily="34" charset="0"/>
              </a:rPr>
              <a:t>(projekt PO)</a:t>
            </a:r>
            <a:endParaRPr lang="pl-PL" sz="1400" dirty="0">
              <a:latin typeface="Arial Narrow" panose="020B0606020202030204" pitchFamily="34" charset="0"/>
            </a:endParaRPr>
          </a:p>
          <a:p>
            <a:pPr algn="r"/>
            <a:r>
              <a:rPr lang="pl-PL" sz="1400" dirty="0" smtClean="0">
                <a:latin typeface="Arial Narrow" panose="020B0606020202030204" pitchFamily="34" charset="0"/>
              </a:rPr>
              <a:t>(PZO)</a:t>
            </a:r>
          </a:p>
          <a:p>
            <a:pPr algn="r"/>
            <a:r>
              <a:rPr lang="pl-PL" sz="1400" dirty="0" smtClean="0">
                <a:latin typeface="Arial Narrow" panose="020B0606020202030204" pitchFamily="34" charset="0"/>
              </a:rPr>
              <a:t>(PZO)</a:t>
            </a:r>
          </a:p>
          <a:p>
            <a:pPr algn="r"/>
            <a:r>
              <a:rPr lang="pl-PL" sz="1400" dirty="0" smtClean="0">
                <a:latin typeface="Arial Narrow" panose="020B0606020202030204" pitchFamily="34" charset="0"/>
              </a:rPr>
              <a:t>(projekt PZO)</a:t>
            </a:r>
          </a:p>
          <a:p>
            <a:pPr algn="r"/>
            <a:r>
              <a:rPr lang="pl-PL" sz="1400" dirty="0" smtClean="0">
                <a:latin typeface="Arial Narrow" panose="020B0606020202030204" pitchFamily="34" charset="0"/>
              </a:rPr>
              <a:t>(projekt PO dla rezerwatu przyrody) </a:t>
            </a:r>
            <a:endParaRPr lang="pl-PL" sz="1400" dirty="0">
              <a:latin typeface="Arial Narrow" panose="020B06060202020302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1560" y="1631064"/>
            <a:ext cx="738664" cy="5038295"/>
          </a:xfrm>
          <a:prstGeom prst="rect">
            <a:avLst/>
          </a:prstGeom>
          <a:solidFill>
            <a:srgbClr val="FFC00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l-PL" dirty="0" smtClean="0"/>
              <a:t>Zatwierdzone PZO i PO obszarów Natura 2000 </a:t>
            </a:r>
          </a:p>
          <a:p>
            <a:pPr algn="ctr"/>
            <a:r>
              <a:rPr lang="pl-PL" dirty="0" smtClean="0"/>
              <a:t>Elementy </a:t>
            </a:r>
            <a:r>
              <a:rPr lang="pl-PL" dirty="0" err="1" smtClean="0"/>
              <a:t>niedyskutowalne</a:t>
            </a:r>
            <a:r>
              <a:rPr lang="pl-PL" dirty="0" smtClean="0"/>
              <a:t> Planu ochrony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696200" cy="965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Zagadnienia do omówienia</a:t>
            </a:r>
            <a:endParaRPr lang="pl-PL" altLang="pl-PL" sz="36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700213"/>
            <a:ext cx="8713788" cy="4608512"/>
          </a:xfrm>
        </p:spPr>
        <p:txBody>
          <a:bodyPr/>
          <a:lstStyle/>
          <a:p>
            <a:pPr lvl="1"/>
            <a:r>
              <a:rPr lang="pl-PL" sz="2800" dirty="0">
                <a:latin typeface="Arial Narrow" panose="020B0606020202030204" pitchFamily="34" charset="0"/>
              </a:rPr>
              <a:t>Podstawa prawna funkcjonowania Nadmorskiego Parku Krajobrazowego oraz sporządzania Planu ochrony dla NPK </a:t>
            </a:r>
          </a:p>
          <a:p>
            <a:pPr lvl="1"/>
            <a:r>
              <a:rPr lang="pl-PL" sz="2800" dirty="0">
                <a:latin typeface="Arial Narrow" panose="020B0606020202030204" pitchFamily="34" charset="0"/>
              </a:rPr>
              <a:t>Istota Planu ochrony </a:t>
            </a:r>
            <a:endParaRPr lang="pl-PL" sz="2800" dirty="0" smtClean="0">
              <a:latin typeface="Arial Narrow" panose="020B0606020202030204" pitchFamily="34" charset="0"/>
            </a:endParaRPr>
          </a:p>
          <a:p>
            <a:pPr lvl="1"/>
            <a:r>
              <a:rPr lang="pl-PL" sz="2800" dirty="0">
                <a:latin typeface="Arial Narrow" panose="020B0606020202030204" pitchFamily="34" charset="0"/>
              </a:rPr>
              <a:t>Elementy </a:t>
            </a:r>
            <a:r>
              <a:rPr lang="pl-PL" sz="2800" dirty="0" err="1">
                <a:latin typeface="Arial Narrow" panose="020B0606020202030204" pitchFamily="34" charset="0"/>
              </a:rPr>
              <a:t>dyskutowalne</a:t>
            </a:r>
            <a:r>
              <a:rPr lang="pl-PL" sz="2800" dirty="0">
                <a:latin typeface="Arial Narrow" panose="020B0606020202030204" pitchFamily="34" charset="0"/>
              </a:rPr>
              <a:t> i </a:t>
            </a:r>
            <a:r>
              <a:rPr lang="pl-PL" sz="2800" dirty="0" err="1">
                <a:latin typeface="Arial Narrow" panose="020B0606020202030204" pitchFamily="34" charset="0"/>
              </a:rPr>
              <a:t>niedyskutowalne</a:t>
            </a:r>
            <a:r>
              <a:rPr lang="pl-PL" sz="2800" dirty="0">
                <a:latin typeface="Arial Narrow" panose="020B0606020202030204" pitchFamily="34" charset="0"/>
              </a:rPr>
              <a:t> Planu ochrony </a:t>
            </a:r>
          </a:p>
          <a:p>
            <a:pPr lvl="1"/>
            <a:r>
              <a:rPr lang="pl-PL" sz="2800" dirty="0" smtClean="0">
                <a:latin typeface="Arial Narrow" panose="020B0606020202030204" pitchFamily="34" charset="0"/>
              </a:rPr>
              <a:t>Wykonawca </a:t>
            </a:r>
            <a:r>
              <a:rPr lang="pl-PL" sz="2800" dirty="0">
                <a:latin typeface="Arial Narrow" panose="020B0606020202030204" pitchFamily="34" charset="0"/>
              </a:rPr>
              <a:t>Planu, zespół </a:t>
            </a:r>
            <a:r>
              <a:rPr lang="pl-PL" sz="2800" dirty="0" smtClean="0">
                <a:latin typeface="Arial Narrow" panose="020B0606020202030204" pitchFamily="34" charset="0"/>
              </a:rPr>
              <a:t>autorski</a:t>
            </a:r>
            <a:endParaRPr lang="pl-PL" sz="2800" dirty="0">
              <a:latin typeface="Arial Narrow" panose="020B0606020202030204" pitchFamily="34" charset="0"/>
            </a:endParaRPr>
          </a:p>
          <a:p>
            <a:pPr lvl="1"/>
            <a:r>
              <a:rPr lang="pl-PL" sz="2800" dirty="0">
                <a:latin typeface="Arial Narrow" panose="020B0606020202030204" pitchFamily="34" charset="0"/>
              </a:rPr>
              <a:t>Założenia realizacyjne, etapy i haromonogram prac </a:t>
            </a:r>
          </a:p>
          <a:p>
            <a:pPr lvl="1"/>
            <a:r>
              <a:rPr lang="pl-PL" sz="2800" dirty="0">
                <a:latin typeface="Arial Narrow" panose="020B0606020202030204" pitchFamily="34" charset="0"/>
              </a:rPr>
              <a:t>Zakres dokumentacji Planu ochrony i dokumentu Planu</a:t>
            </a:r>
          </a:p>
          <a:p>
            <a:pPr lvl="1"/>
            <a:r>
              <a:rPr lang="pl-PL" sz="2800" dirty="0" smtClean="0">
                <a:latin typeface="Arial Narrow" panose="020B0606020202030204" pitchFamily="34" charset="0"/>
              </a:rPr>
              <a:t>Formy </a:t>
            </a:r>
            <a:r>
              <a:rPr lang="pl-PL" sz="2800" dirty="0">
                <a:latin typeface="Arial Narrow" panose="020B0606020202030204" pitchFamily="34" charset="0"/>
              </a:rPr>
              <a:t>uspołecznienia prac nad Planem Ochrony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zawartości 2"/>
          <p:cNvSpPr>
            <a:spLocks noGrp="1"/>
          </p:cNvSpPr>
          <p:nvPr>
            <p:ph idx="1"/>
          </p:nvPr>
        </p:nvSpPr>
        <p:spPr>
          <a:xfrm>
            <a:off x="179388" y="1752600"/>
            <a:ext cx="8713787" cy="4373563"/>
          </a:xfrm>
        </p:spPr>
        <p:txBody>
          <a:bodyPr/>
          <a:lstStyle/>
          <a:p>
            <a:pPr marL="114300" indent="0" eaLnBrk="1" hangingPunct="1">
              <a:buNone/>
            </a:pPr>
            <a:r>
              <a:rPr lang="pl-PL" altLang="pl-PL" sz="1800" dirty="0" smtClean="0"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Rozporządzenie Ministra Środowiska z dnia 12 maja 2005 r. w sprawie sporządzania projektu planu ochrony dla parku narodowego, rezerwatu przyrody i parku krajobrazowego, dokonywania zmian w tym planie oraz ochrony zasobów, tworów i składników przyrody (Dz. U. 2005 Nr 94 poz. 794)</a:t>
            </a:r>
          </a:p>
          <a:p>
            <a:pPr lvl="1" eaLnBrk="1" hangingPunct="1">
              <a:buFont typeface="Wingdings" pitchFamily="2" charset="2"/>
              <a:buChar char="ü"/>
            </a:pPr>
            <a:endParaRPr lang="pl-PL" altLang="pl-PL" sz="1800" dirty="0" smtClean="0"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Podstawa prawna c.d</a:t>
            </a:r>
            <a:r>
              <a:rPr lang="pl-PL" altLang="pl-PL" sz="36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/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endParaRPr lang="pl-PL" altLang="pl-PL" sz="36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213100"/>
            <a:ext cx="6999288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549275"/>
            <a:ext cx="8261350" cy="10398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rozporządzenie ministra środowiska z 12.05.2005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endParaRPr lang="pl-PL" altLang="pl-PL" sz="36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1945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773238"/>
            <a:ext cx="4176712" cy="2433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71988"/>
            <a:ext cx="4176712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00" y="1452329"/>
            <a:ext cx="4536380" cy="543357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89" y="1337890"/>
            <a:ext cx="4003908" cy="5662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20713"/>
            <a:ext cx="8261350" cy="10398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rozporządzenie ministra środowiska z 12.05.2005 (1)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endParaRPr lang="pl-PL" altLang="pl-PL" sz="36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0483" name="Symbol zastępczy zawartości 1"/>
          <p:cNvSpPr>
            <a:spLocks noGrp="1"/>
          </p:cNvSpPr>
          <p:nvPr>
            <p:ph idx="1"/>
          </p:nvPr>
        </p:nvSpPr>
        <p:spPr>
          <a:xfrm>
            <a:off x="179388" y="1628775"/>
            <a:ext cx="8785225" cy="4497388"/>
          </a:xfrm>
        </p:spPr>
        <p:txBody>
          <a:bodyPr/>
          <a:lstStyle/>
          <a:p>
            <a:pPr marL="114300" indent="0" eaLnBrk="1" hangingPunct="1">
              <a:buFont typeface="Arial" charset="0"/>
              <a:buNone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§ 14. 1. Zakres prac na potrzeby sporządzenia projektu planu w parku krajobrazowym, o których mowa w § 4, obejmuje w szczególności: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1) zebranie materiałów niepublikowanych i opracowań publikowanych przydatnych do sporządzenia projektu planu;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2) wyszczególnienie wód, z podaniem ich właścicieli i zarządców, kategorii wód, przynależności do dorzecza i regionu wodnego oraz ustaleń planów gospodarowania wodami;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3) inwentaryzację zasobów, tworów i składników przyrody, walorów krajobrazowych oraz wartości kulturowych z ich charakterystyką, oceną stanu i prognozą przyszłych zmian, w zakresie niezbędnym do zaplanowania ochrony;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4) dokonanie ustaleń niezbędnych do identyfikacji i oceny istniejących i potencjalnych zagrożeń wewnętrznych i zewnętrznych;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5) wykonanie ekspertyz w zakresie niezbędnym do zaplanowania ochrony;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6) charakterystykę i ocenę uwarunkowań społecznych i gospodarczych ochrony parku krajobrazowego, w szczególności w zakresie dotychczas prowadzonej na terenie parku działalności gospodarczej i polityki przestrzennej oraz turystyki i rekreacji;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7) charakterystykę i ocenę stanu zagospodarowania przestrzennego w zakresie elementów zagospodarowania przestrzennego wpływających lub mogących wpływać na zasoby, twory i składniki przyrody, walory krajobrazowe oraz wartości kulturowe chronione w parku krajobrazowym;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8) wskazanie istniejących i projektowanych form ochrony przyrody, form ochrony zabytków wprowadzonych na podstawie art. 7 ustawy z dnia 23 lipca 2003 r. o ochronie zabytków i opiece nad zabytkami, lasów ochronnych wyznaczanych na podstawie ustawy z dnia 28 września 1991 r. o lasach (Dz. U. z 2005 r. Nr 45, poz. 435) oraz obszarów wyznaczanych na podstawie ustawy z dnia 18 lipca 2001 r. - Prawo wodne (Dz. U. Nr 115, poz. 1229, z późn. zm.</a:t>
            </a:r>
            <a:r>
              <a:rPr lang="pl-PL" altLang="pl-PL" sz="1500" baseline="300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3)</a:t>
            </a: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); </a:t>
            </a:r>
          </a:p>
          <a:p>
            <a:pPr marL="114300" indent="0" eaLnBrk="1" hangingPunct="1">
              <a:buFont typeface="Arial" charset="0"/>
              <a:buNone/>
            </a:pPr>
            <a:endParaRPr lang="pl-PL" altLang="pl-PL" sz="1500" dirty="0" smtClean="0">
              <a:solidFill>
                <a:schemeClr val="tx1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8261350" cy="10398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rozporządzenie ministra środowiska z 12.05.2005 (2)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endParaRPr lang="pl-PL" altLang="pl-PL" sz="36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1507" name="Symbol zastępczy zawartości 1"/>
          <p:cNvSpPr>
            <a:spLocks noGrp="1"/>
          </p:cNvSpPr>
          <p:nvPr>
            <p:ph idx="1"/>
          </p:nvPr>
        </p:nvSpPr>
        <p:spPr>
          <a:xfrm>
            <a:off x="179388" y="1557338"/>
            <a:ext cx="8785225" cy="4373562"/>
          </a:xfrm>
        </p:spPr>
        <p:txBody>
          <a:bodyPr/>
          <a:lstStyle/>
          <a:p>
            <a:pPr marL="114300" indent="0" eaLnBrk="1" hangingPunct="1">
              <a:buFont typeface="Arial" charset="0"/>
              <a:buNone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9) analizę skuteczności dotychczasowych sposobów ochrony, w tym rozpoznanie dotychczasowych zmian zasobów, tworów i składników przyrody, walorów krajobrazowych i wartości kulturowych oraz przyczyn tych zmian, ze szczególnym uwzględnieniem rezultatów przeprowadzonych działań ochronnych;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10) opracowanie koncepcji ochrony zasobów, tworów i składników przyrody oraz wartości kulturowych parku krajobrazowego, w szczególności: </a:t>
            </a:r>
          </a:p>
          <a:p>
            <a:pPr marL="411163" lvl="1" indent="0" eaLnBrk="1" hangingPunct="1">
              <a:buFont typeface="Arial" charset="0"/>
              <a:buNone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a) określenie strategicznych celów ochrony parku krajobrazowego, </a:t>
            </a:r>
          </a:p>
          <a:p>
            <a:pPr marL="411163" lvl="1" indent="0" eaLnBrk="1" hangingPunct="1">
              <a:buFont typeface="Arial" charset="0"/>
              <a:buNone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b) określenie zasad i kierunków prowadzenia gospodarki rolnej, leśnej i rybackiej oraz zagospodarowania przestrzennego, umożliwiających realizację celów parku krajobrazowego, </a:t>
            </a:r>
          </a:p>
          <a:p>
            <a:pPr marL="411163" lvl="1" indent="0" eaLnBrk="1" hangingPunct="1">
              <a:buFont typeface="Arial" charset="0"/>
              <a:buNone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c) określenie sposobów korzystania z obszarów parku krajobrazowego udostępnianych dla celów naukowych, edukacyjnych, turystycznych, rekreacyjnych, amatorskiego połowu ryb i dla innych form gospodarowania, </a:t>
            </a:r>
          </a:p>
          <a:p>
            <a:pPr marL="411163" lvl="1" indent="0" eaLnBrk="1" hangingPunct="1">
              <a:buFont typeface="Arial" charset="0"/>
              <a:buNone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d) określenie działań edukacyjnych, które w razie potrzeby mogą być prowadzone w oparciu o wartości przyrodnicze i kulturowe parku krajobrazowego, </a:t>
            </a:r>
          </a:p>
          <a:p>
            <a:pPr marL="411163" lvl="1" indent="0" eaLnBrk="1" hangingPunct="1">
              <a:buFont typeface="Arial" charset="0"/>
              <a:buNone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e) określenie potrzeby uzupełnienia form ochrony, o których mowa w pkt 8, pożądanych z punktu widzenia realizacji celów parku krajobrazowego, </a:t>
            </a:r>
          </a:p>
          <a:p>
            <a:pPr marL="411163" lvl="1" indent="0" eaLnBrk="1" hangingPunct="1">
              <a:buFont typeface="Arial" charset="0"/>
              <a:buNone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f) określenie zakresu prac związanych z ochroną przyrody i kształtowaniem krajobrazu, w tym priorytetów tych prac, niezbędnych dla realizacji celów parku krajobrazowego, </a:t>
            </a:r>
          </a:p>
          <a:p>
            <a:pPr marL="411163" lvl="1" indent="0" eaLnBrk="1" hangingPunct="1">
              <a:buFont typeface="Arial" charset="0"/>
              <a:buNone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g) zaplanowanie zasad monitoringu skuteczności ochrony;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11) wskazanie zadań ochronnych, wynikających z koncepcji, o której mowa w pkt 10, z podaniem ich rodzaju, zakresu i lokalizacji;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12) ocenę przewidywanych skutków planu, w tym oszacowanie kosztów jego realizacji. </a:t>
            </a:r>
          </a:p>
        </p:txBody>
      </p:sp>
      <p:cxnSp>
        <p:nvCxnSpPr>
          <p:cNvPr id="5" name="Łącznik prostoliniowy 4"/>
          <p:cNvCxnSpPr/>
          <p:nvPr/>
        </p:nvCxnSpPr>
        <p:spPr bwMode="auto">
          <a:xfrm>
            <a:off x="755576" y="4866775"/>
            <a:ext cx="813593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oliniowy 5"/>
          <p:cNvCxnSpPr/>
          <p:nvPr/>
        </p:nvCxnSpPr>
        <p:spPr bwMode="auto">
          <a:xfrm>
            <a:off x="755576" y="5445224"/>
            <a:ext cx="813593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92150"/>
            <a:ext cx="8261350" cy="10398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rozporządzenie ministra środowiska z 12.05.2005 (3)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endParaRPr lang="pl-PL" altLang="pl-PL" sz="36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2531" name="Symbol zastępczy zawartości 1"/>
          <p:cNvSpPr>
            <a:spLocks noGrp="1"/>
          </p:cNvSpPr>
          <p:nvPr>
            <p:ph idx="1"/>
          </p:nvPr>
        </p:nvSpPr>
        <p:spPr>
          <a:xfrm>
            <a:off x="136109" y="1556792"/>
            <a:ext cx="9036050" cy="4373562"/>
          </a:xfrm>
        </p:spPr>
        <p:txBody>
          <a:bodyPr/>
          <a:lstStyle/>
          <a:p>
            <a:pPr marL="114300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§ 15. Zakres inwentaryzacji zasobów, tworów i składników przyrody, walorów krajobrazowych oraz wartości kulturowych w parku krajobrazowym, o której mowa w § 14 ust. 1 pkt 3, obejmuje w szczególności: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1) wody powierzchniowe w ujęciu zlewniowym wraz z oceną stanu ekologicznego wód;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2) formy rzeźby terenu, w tym w szczególności twory przyrody nieożywionej: jaskinie, okazałe głazy narzutowe i wychodnie skalne, formy skalne, odsłonięcia geologiczne, osuwiska, źródła, wydmy, wąwozy, miejsca aktywnych procesów rzeźbotwórczych;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3) roślinność, procesy sukcesji, a także występowanie i stan siedlisk przyrodniczych wymagających ochrony;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4) zgodność drzewostanów ze zbiorowiskami roślinnymi charakterystycznymi dla poszczególnych siedlisk;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5) gatunki roślin, zwierząt lub grzybów dziko występujących oraz ich siedliska i stanowiska: </a:t>
            </a:r>
          </a:p>
          <a:p>
            <a:pPr marL="411163" lvl="1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a) w szczególności objęte ochroną gatunkową oraz zagrożone wyginięciem lub rzadko występujące, </a:t>
            </a:r>
          </a:p>
          <a:p>
            <a:pPr marL="411163" lvl="1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b) występujące poza granicami naturalnego zasięgu, w szczególności zagrażające gatunkom rodzimym;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6) wymagające ochrony charakterystyczne dla danego obszaru odmiany drzew owocowych i roślin uprawnych oraz lokalne rasy zwierząt gospodarskich;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7) zadrzewienia;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8) krajobrazy ekologiczne, z uwzględnieniem ich składników i powiązań ekologicznych, w tym obszary spełniające funkcję korytarzy ekologicznych;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9) punkty, osie i przedpola widokowe, w tym drogi i szlaki turystyczne;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10) wartości kulturowe, z wyszczególnieniem: </a:t>
            </a:r>
          </a:p>
          <a:p>
            <a:pPr marL="411163" lvl="1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a) obszarów i obiektów stanowiących zabytki w rozumieniu ustawy z dnia 23 lipca 2003 r. o ochronie zabytków i opiece nad zabytkami, </a:t>
            </a:r>
          </a:p>
          <a:p>
            <a:pPr marL="411163" lvl="1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b) niematerialnych wartości kulturowych;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11) charakterystyczne dla danego obszaru metody użytkowania ekosystemów. </a:t>
            </a:r>
          </a:p>
          <a:p>
            <a:pPr marL="114300" indent="0" eaLnBrk="1" hangingPunct="1">
              <a:buFont typeface="Arial" charset="0"/>
              <a:buNone/>
            </a:pPr>
            <a:endParaRPr lang="pl-PL" altLang="pl-PL" sz="1400" dirty="0" smtClean="0">
              <a:solidFill>
                <a:schemeClr val="tx1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548680"/>
            <a:ext cx="8261350" cy="10398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rozporządzenie ministra środowiska z 12.05.2005 (4)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endParaRPr lang="pl-PL" altLang="pl-PL" sz="36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3555" name="Symbol zastępczy zawartości 1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373562"/>
          </a:xfrm>
        </p:spPr>
        <p:txBody>
          <a:bodyPr/>
          <a:lstStyle/>
          <a:p>
            <a:pPr marL="114300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§ 17. Zakres ustaleń do SUiKZP gmin, MPZP, planów zagospodarowania przestrzennego województw dotyczących eliminacji lub ograniczenia zagrożeń zewnętrznych, o których mowa w art. 20 ust. 4 pkt 6 ustawy o ochronie przyrody, w zależności od zakresu tych dokumentów, wynika z potrzeb ochrony przyrody i walorów krajobrazowych i obejmuje w szczególności: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1) zachowanie ekosystemów cennych pod względem przyrodniczym, w szczególności bagiennych, oczek wodnych i starorzeczy;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2) utrzymanie korytarzy ekologicznych w parku krajobrazowym oraz łączących park krajobrazowy z otoczeniem; w tym kształtowanie obiektów infrastruktury w sposób umożliwiający migrację roślin, zwierząt lub grzybów;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3) stosunki wodne, w tym gospodarowanie wodami i ochronę przeciwpowodziową;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4) gospodarkę odpadami;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5) gospodarkę rolną, leśną i rybacką, w tym w zależności od potrzeb: </a:t>
            </a:r>
          </a:p>
          <a:p>
            <a:pPr marL="411163" lvl="1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a) kierunki i zasady kształtowania przestrzeni produkcyjnej, </a:t>
            </a:r>
          </a:p>
          <a:p>
            <a:pPr marL="411163" lvl="1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b) wskazanie obszarów, które powinny być zalesione, oraz obszarów wyłączonych z zalesiania;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6) szczególne warunki zagospodarowania terenów oraz ograniczanie ich użytkowania, w tym w zależności od potrzeb: </a:t>
            </a:r>
          </a:p>
          <a:p>
            <a:pPr marL="411163" lvl="1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a) wyłączenie terenów spod zabudowy lub ograniczenia funkcji, parametrów i wskaźników kształtowania zabudowy oraz zagospodarowania terenu, </a:t>
            </a:r>
          </a:p>
          <a:p>
            <a:pPr marL="411163" lvl="1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b) ograniczanie lokalizacji infrastruktury technicznej i komunikacyjnej, </a:t>
            </a:r>
          </a:p>
          <a:p>
            <a:pPr marL="411163" lvl="1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c) ograniczanie lokalizacji infrastruktury turystycznej, edukacyjnej i rekreacyjnej, </a:t>
            </a:r>
          </a:p>
          <a:p>
            <a:pPr marL="411163" lvl="1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d) wskazanie zasad ochrony cech zabudowy charakterystycznych dla danego obszaru, </a:t>
            </a:r>
          </a:p>
          <a:p>
            <a:pPr marL="411163" lvl="1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e) tworzenie i kształtowanie terenów zieleni i zadrzewień, </a:t>
            </a:r>
          </a:p>
          <a:p>
            <a:pPr marL="411163" lvl="1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f) wskazanie obszarów dopuszczalnej koncentracji osadnictwa oraz wydobycia kopalin; </a:t>
            </a:r>
          </a:p>
          <a:p>
            <a:pPr marL="114300" indent="0" eaLnBrk="1" hangingPunct="1">
              <a:buFont typeface="Arial" charset="0"/>
              <a:buNone/>
            </a:pPr>
            <a:r>
              <a:rPr lang="pl-PL" altLang="pl-PL" sz="14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7) warunki lokalizacji planowanych inwestycji celu publicznego, w tym zwłaszcza infrastruktury technicznej i komunikacyjnej, oraz eliminację lub ograniczanie związanych z nimi zagrożeń zewnętrznych. </a:t>
            </a:r>
          </a:p>
          <a:p>
            <a:pPr marL="114300" indent="0" eaLnBrk="1" hangingPunct="1">
              <a:buFont typeface="Arial" charset="0"/>
              <a:buNone/>
            </a:pPr>
            <a:endParaRPr lang="pl-PL" altLang="pl-PL" sz="1400" dirty="0" smtClean="0">
              <a:solidFill>
                <a:schemeClr val="tx1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5" name="Łącznik prostoliniowy 4"/>
          <p:cNvCxnSpPr/>
          <p:nvPr/>
        </p:nvCxnSpPr>
        <p:spPr bwMode="auto">
          <a:xfrm>
            <a:off x="251520" y="4581128"/>
            <a:ext cx="813593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6444208" y="1556792"/>
            <a:ext cx="1015663" cy="5184576"/>
          </a:xfrm>
          <a:prstGeom prst="rect">
            <a:avLst/>
          </a:prstGeom>
          <a:solidFill>
            <a:srgbClr val="FFC00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l-PL" dirty="0" smtClean="0"/>
              <a:t>W zasadzie akceptujemy  zapisy obowiązujących dokumentów planistycznych </a:t>
            </a:r>
          </a:p>
          <a:p>
            <a:pPr algn="ctr"/>
            <a:r>
              <a:rPr lang="pl-PL" dirty="0" smtClean="0"/>
              <a:t>Elementy </a:t>
            </a:r>
            <a:r>
              <a:rPr lang="pl-PL" dirty="0" err="1" smtClean="0"/>
              <a:t>niedyskutowalne</a:t>
            </a:r>
            <a:r>
              <a:rPr lang="pl-PL" dirty="0" smtClean="0"/>
              <a:t> Planu ochrony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627482" y="1556792"/>
            <a:ext cx="738664" cy="5184576"/>
          </a:xfrm>
          <a:prstGeom prst="rect">
            <a:avLst/>
          </a:prstGeom>
          <a:solidFill>
            <a:srgbClr val="92D05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l-PL" dirty="0" smtClean="0"/>
              <a:t>Nowe dokumenty planistyczne</a:t>
            </a:r>
          </a:p>
          <a:p>
            <a:pPr algn="ctr"/>
            <a:r>
              <a:rPr lang="pl-PL" dirty="0" smtClean="0"/>
              <a:t>Elementy </a:t>
            </a:r>
            <a:r>
              <a:rPr lang="pl-PL" dirty="0" err="1" smtClean="0"/>
              <a:t>dyskutowalne</a:t>
            </a:r>
            <a:r>
              <a:rPr lang="pl-PL" dirty="0" smtClean="0"/>
              <a:t> Planu ochrony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5" y="404813"/>
            <a:ext cx="8601075" cy="965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4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Plan ochrony a dokumentacja do planu ochrony</a:t>
            </a:r>
            <a:r>
              <a:rPr lang="pl-PL" altLang="pl-PL" sz="20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pl-PL" altLang="pl-PL" sz="24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(1)</a:t>
            </a:r>
            <a:r>
              <a:rPr lang="pl-PL" altLang="pl-PL" sz="34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989138"/>
            <a:ext cx="6985000" cy="4062412"/>
          </a:xfrm>
        </p:spPr>
        <p:txBody>
          <a:bodyPr/>
          <a:lstStyle/>
          <a:p>
            <a:pPr eaLnBrk="1" hangingPunct="1">
              <a:buFont typeface="Wingdings" pitchFamily="2" charset="2"/>
              <a:buChar char="ü"/>
            </a:pPr>
            <a:endParaRPr lang="pl-PL" altLang="pl-PL" b="1" smtClean="0">
              <a:latin typeface="Verdana" pitchFamily="34" charset="0"/>
            </a:endParaRPr>
          </a:p>
          <a:p>
            <a:pPr eaLnBrk="1" hangingPunct="1">
              <a:buFont typeface="Wingdings" pitchFamily="2" charset="2"/>
              <a:buChar char="ü"/>
            </a:pPr>
            <a:endParaRPr lang="pl-PL" altLang="pl-PL" b="1" smtClean="0">
              <a:latin typeface="Verdana" pitchFamily="34" charset="0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179388" y="1773238"/>
            <a:ext cx="8785225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pl-PL" altLang="pl-PL" sz="2000" u="sng" dirty="0" smtClean="0">
                <a:solidFill>
                  <a:srgbClr val="F2C1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PLAN OCHRONY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pl-PL" altLang="pl-PL" sz="1800" dirty="0" smtClean="0">
                <a:latin typeface="Arial Narrow" panose="020B0606020202030204" pitchFamily="34" charset="0"/>
              </a:rPr>
              <a:t>Zwięzły i syntetyczny akt prawny ustanawiany uchwałą sejmiku województwa podlegający procedurze opiniowania i uzgadniania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pl-PL" altLang="pl-PL" sz="1800" dirty="0">
                <a:latin typeface="Arial Narrow" panose="020B0606020202030204" pitchFamily="34" charset="0"/>
              </a:rPr>
              <a:t>Zawartość Planu ochrony ściśle ustalona w ustawie o ochronie przyrody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pl-PL" altLang="pl-PL" sz="1800" dirty="0" smtClean="0">
                <a:latin typeface="Arial Narrow" panose="020B0606020202030204" pitchFamily="34" charset="0"/>
              </a:rPr>
              <a:t>Wyciąg z dokumentacji do Planu ochrony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pl-PL" altLang="pl-PL" sz="1800" dirty="0" smtClean="0">
                <a:latin typeface="Arial Narrow" panose="020B0606020202030204" pitchFamily="34" charset="0"/>
              </a:rPr>
              <a:t>Ramy prawne, w których działają wszystkie podmioty zaangażowane w zarządzanie ochroną obszaru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pl-PL" altLang="pl-PL" sz="1800" dirty="0" smtClean="0">
                <a:latin typeface="Arial Narrow" panose="020B0606020202030204" pitchFamily="34" charset="0"/>
              </a:rPr>
              <a:t>20-letni okres obowiązywania Planu (zmiana jedynie jeśli wynika to z potrzeb przedmiotu ochrony)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ü"/>
              <a:defRPr/>
            </a:pPr>
            <a:endParaRPr lang="pl-PL" altLang="pl-PL" sz="1800" dirty="0" smtClean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Czym nie jest Plan Ochrony?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2060575"/>
            <a:ext cx="8713787" cy="42497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Monografią przyrodniczą Parku - dane służą nie tyle do opisania obszaru, ile do wyciągnięcia wniosków niezbędnych do określenia strategii obszaru i zaplanowania działań ochronnych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pl-PL" altLang="pl-PL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Samoistnym dokumentem prawnym – zakres ustaleń Planu ochrony określony granicami przepisów wyższego rzędu oraz uzupełniony przepisami szczególnymi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pl-PL" altLang="pl-PL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Harmonogramem szczegółowych prac na 20 lat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pl-PL" altLang="pl-PL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Dokumentem zamkniętym – otwarta struktura umożliwia modyfikację (rewizja Planu) przyjętej polityki ochronnej i programu działań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714500"/>
            <a:ext cx="4102100" cy="470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4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Przykłady uchwalonych planów </a:t>
            </a:r>
            <a:r>
              <a:rPr lang="pl-PL" altLang="pl-PL" sz="34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ochrony</a:t>
            </a:r>
            <a:r>
              <a:rPr lang="pl-PL" altLang="pl-PL" sz="24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endParaRPr lang="pl-PL" altLang="pl-PL" sz="34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700213"/>
            <a:ext cx="4325938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5" y="404813"/>
            <a:ext cx="8674100" cy="965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4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Plan ochrony a dokumentacja do planu ochrony</a:t>
            </a:r>
            <a:r>
              <a:rPr lang="pl-PL" altLang="pl-PL" sz="24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(2)</a:t>
            </a:r>
            <a:endParaRPr lang="pl-PL" altLang="pl-PL" sz="34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989138"/>
            <a:ext cx="6985000" cy="4062412"/>
          </a:xfrm>
        </p:spPr>
        <p:txBody>
          <a:bodyPr/>
          <a:lstStyle/>
          <a:p>
            <a:pPr eaLnBrk="1" hangingPunct="1">
              <a:buFont typeface="Wingdings" pitchFamily="2" charset="2"/>
              <a:buChar char="ü"/>
            </a:pPr>
            <a:endParaRPr lang="pl-PL" altLang="pl-PL" b="1" smtClean="0">
              <a:latin typeface="Verdana" pitchFamily="34" charset="0"/>
            </a:endParaRPr>
          </a:p>
          <a:p>
            <a:pPr eaLnBrk="1" hangingPunct="1">
              <a:buFont typeface="Wingdings" pitchFamily="2" charset="2"/>
              <a:buChar char="ü"/>
            </a:pPr>
            <a:endParaRPr lang="pl-PL" altLang="pl-PL" b="1" smtClean="0">
              <a:latin typeface="Verdana" pitchFamily="34" charset="0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250825" y="2349500"/>
            <a:ext cx="864235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pl-PL" altLang="pl-PL" sz="2000" u="sng" dirty="0" smtClean="0">
                <a:solidFill>
                  <a:srgbClr val="F2C1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DOKUMENTACJA DO PLANU OCHRONY (operaty szczegółowe)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pl-PL" altLang="pl-PL" sz="1800" dirty="0" smtClean="0">
                <a:latin typeface="Arial Narrow" panose="020B0606020202030204" pitchFamily="34" charset="0"/>
              </a:rPr>
              <a:t>Dokumentacja i wnioskowanie planistyczne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pl-PL" altLang="pl-PL" sz="1800" dirty="0" smtClean="0">
                <a:latin typeface="Arial Narrow" panose="020B0606020202030204" pitchFamily="34" charset="0"/>
              </a:rPr>
              <a:t>Materiał roboczy, nie mający mocy prawnej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pl-PL" altLang="pl-PL" sz="1800" dirty="0" smtClean="0">
                <a:latin typeface="Arial Narrow" panose="020B0606020202030204" pitchFamily="34" charset="0"/>
              </a:rPr>
              <a:t>Rozwinięcie i komentarz do formalnych ustaleń Planu ochrony 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pl-PL" altLang="pl-PL" sz="1800" dirty="0" smtClean="0">
                <a:latin typeface="Arial Narrow" panose="020B0606020202030204" pitchFamily="34" charset="0"/>
              </a:rPr>
              <a:t>Dokument publiczny, ale nie publikowany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ü"/>
              <a:defRPr/>
            </a:pPr>
            <a:endParaRPr lang="pl-PL" altLang="pl-PL" sz="1800" dirty="0" smtClean="0">
              <a:latin typeface="Arial Narrow" panose="020B0606020202030204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ü"/>
              <a:defRPr/>
            </a:pPr>
            <a:endParaRPr lang="pl-PL" altLang="pl-PL" sz="1800" dirty="0" smtClean="0">
              <a:latin typeface="Arial Narrow" panose="020B0606020202030204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ü"/>
              <a:defRPr/>
            </a:pPr>
            <a:endParaRPr lang="pl-PL" altLang="pl-PL" sz="1800" dirty="0" smtClean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07988"/>
            <a:ext cx="8713093" cy="10398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NADMORSKI Park krajobrazowy</a:t>
            </a:r>
            <a:endParaRPr lang="pl-PL" altLang="pl-PL" sz="36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8800"/>
            <a:ext cx="9091796" cy="3628780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" y="5249764"/>
            <a:ext cx="9036497" cy="1068182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56563" y="6273225"/>
            <a:ext cx="8857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Arial Narrow" panose="020B0606020202030204" pitchFamily="34" charset="0"/>
              </a:rPr>
              <a:t>Jeden z pierwszych parków krajobrazowych w Polsce (1978 r.). </a:t>
            </a:r>
            <a:br>
              <a:rPr lang="pl-PL" sz="1600" dirty="0" smtClean="0">
                <a:latin typeface="Arial Narrow" panose="020B0606020202030204" pitchFamily="34" charset="0"/>
              </a:rPr>
            </a:br>
            <a:r>
              <a:rPr lang="pl-PL" sz="1600" dirty="0" smtClean="0">
                <a:latin typeface="Arial Narrow" panose="020B0606020202030204" pitchFamily="34" charset="0"/>
              </a:rPr>
              <a:t>Powierzchnia </a:t>
            </a:r>
            <a:r>
              <a:rPr lang="pl-PL" sz="1600" dirty="0">
                <a:latin typeface="Arial Narrow" panose="020B0606020202030204" pitchFamily="34" charset="0"/>
              </a:rPr>
              <a:t>18 804 ha (w tym 7 452 ha części lądowej i 11 352 ha wód </a:t>
            </a:r>
            <a:r>
              <a:rPr lang="pl-PL" sz="1600" dirty="0" smtClean="0">
                <a:latin typeface="Arial Narrow" panose="020B0606020202030204" pitchFamily="34" charset="0"/>
              </a:rPr>
              <a:t>morskich Zatoki Puckiej)</a:t>
            </a:r>
            <a:r>
              <a:rPr lang="pl-PL" sz="1600" dirty="0">
                <a:latin typeface="Arial Narrow" panose="020B0606020202030204" pitchFamily="34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5" y="404813"/>
            <a:ext cx="8674100" cy="965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4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Plan ochrony a dokumentacja do planu ochrony</a:t>
            </a:r>
            <a:r>
              <a:rPr lang="pl-PL" altLang="pl-PL" sz="24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(3)</a:t>
            </a:r>
            <a:endParaRPr lang="pl-PL" altLang="pl-PL" sz="34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989138"/>
            <a:ext cx="6985000" cy="4062412"/>
          </a:xfrm>
        </p:spPr>
        <p:txBody>
          <a:bodyPr/>
          <a:lstStyle/>
          <a:p>
            <a:pPr eaLnBrk="1" hangingPunct="1">
              <a:buFont typeface="Wingdings" pitchFamily="2" charset="2"/>
              <a:buChar char="ü"/>
            </a:pPr>
            <a:endParaRPr lang="pl-PL" altLang="pl-PL" b="1" smtClean="0">
              <a:latin typeface="Verdana" pitchFamily="34" charset="0"/>
            </a:endParaRPr>
          </a:p>
          <a:p>
            <a:pPr eaLnBrk="1" hangingPunct="1">
              <a:buFont typeface="Wingdings" pitchFamily="2" charset="2"/>
              <a:buChar char="ü"/>
            </a:pPr>
            <a:endParaRPr lang="pl-PL" altLang="pl-PL" b="1" smtClean="0">
              <a:latin typeface="Verdana" pitchFamily="34" charset="0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179388" y="1646238"/>
            <a:ext cx="42116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Monotype Sorts" pitchFamily="2" charset="2"/>
              <a:buNone/>
              <a:defRPr/>
            </a:pPr>
            <a:r>
              <a:rPr lang="pl-PL" altLang="pl-PL" sz="2000" dirty="0" smtClean="0">
                <a:solidFill>
                  <a:srgbClr val="F2C1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Dokumentacja do planu ochrony</a:t>
            </a:r>
          </a:p>
          <a:p>
            <a:pPr>
              <a:buFont typeface="Monotype Sorts" pitchFamily="2" charset="2"/>
              <a:buNone/>
              <a:defRPr/>
            </a:pPr>
            <a:endParaRPr lang="pl-PL" altLang="pl-PL" sz="1600" dirty="0" smtClean="0">
              <a:solidFill>
                <a:srgbClr val="F2C10E"/>
              </a:solidFill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altLang="pl-PL" sz="1800" dirty="0" smtClean="0">
                <a:latin typeface="Arial Narrow" panose="020B0606020202030204" pitchFamily="34" charset="0"/>
              </a:rPr>
              <a:t>Jest dokumentacją roboczą</a:t>
            </a:r>
          </a:p>
          <a:p>
            <a:pPr>
              <a:buFont typeface="Wingdings" pitchFamily="2" charset="2"/>
              <a:buNone/>
              <a:defRPr/>
            </a:pPr>
            <a:endParaRPr lang="pl-PL" altLang="pl-PL" sz="1800" dirty="0" smtClean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altLang="pl-PL" sz="1800" dirty="0" smtClean="0">
                <a:latin typeface="Arial Narrow" panose="020B0606020202030204" pitchFamily="34" charset="0"/>
              </a:rPr>
              <a:t>Jest drogą do sporządzenia Planu ochrony, jego uzasadnieniem</a:t>
            </a:r>
          </a:p>
          <a:p>
            <a:pPr>
              <a:buFont typeface="Wingdings" pitchFamily="2" charset="2"/>
              <a:buNone/>
              <a:defRPr/>
            </a:pPr>
            <a:endParaRPr lang="pl-PL" altLang="pl-PL" sz="1800" dirty="0" smtClean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altLang="pl-PL" sz="1800" dirty="0" smtClean="0">
                <a:latin typeface="Arial Narrow" panose="020B0606020202030204" pitchFamily="34" charset="0"/>
              </a:rPr>
              <a:t>Służy praktycznej realizacji ustaleń Planu ochrony rozwijając jego zapisy</a:t>
            </a:r>
          </a:p>
          <a:p>
            <a:pPr>
              <a:buFont typeface="Wingdings" pitchFamily="2" charset="2"/>
              <a:buNone/>
              <a:defRPr/>
            </a:pPr>
            <a:endParaRPr lang="pl-PL" altLang="pl-PL" sz="1800" dirty="0" smtClean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altLang="pl-PL" sz="1800" dirty="0" smtClean="0">
                <a:latin typeface="Arial Narrow" panose="020B0606020202030204" pitchFamily="34" charset="0"/>
              </a:rPr>
              <a:t>Zawartość i struktura uzależniona od potrzeb</a:t>
            </a:r>
          </a:p>
          <a:p>
            <a:pPr>
              <a:buFont typeface="Wingdings" pitchFamily="2" charset="2"/>
              <a:buNone/>
              <a:defRPr/>
            </a:pPr>
            <a:endParaRPr lang="pl-PL" altLang="pl-PL" sz="1800" dirty="0" smtClean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altLang="pl-PL" sz="1800" dirty="0" smtClean="0">
                <a:latin typeface="Arial Narrow" panose="020B0606020202030204" pitchFamily="34" charset="0"/>
              </a:rPr>
              <a:t>Może być obszerna, z załącznikami</a:t>
            </a: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4572000" y="1646238"/>
            <a:ext cx="424815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Monotype Sorts" pitchFamily="2" charset="2"/>
              <a:buNone/>
              <a:defRPr/>
            </a:pPr>
            <a:r>
              <a:rPr lang="pl-PL" altLang="pl-PL" sz="2000" dirty="0" smtClean="0">
                <a:solidFill>
                  <a:srgbClr val="F2C1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Plan ochrony</a:t>
            </a:r>
          </a:p>
          <a:p>
            <a:pPr>
              <a:buFont typeface="Monotype Sorts" pitchFamily="2" charset="2"/>
              <a:buNone/>
              <a:defRPr/>
            </a:pPr>
            <a:endParaRPr lang="pl-PL" altLang="pl-PL" sz="1600" dirty="0" smtClean="0">
              <a:solidFill>
                <a:srgbClr val="F2C1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altLang="pl-PL" sz="1800" dirty="0" smtClean="0">
                <a:latin typeface="Arial Narrow" panose="020B0606020202030204" pitchFamily="34" charset="0"/>
              </a:rPr>
              <a:t>Jest aktem prawnym</a:t>
            </a:r>
          </a:p>
          <a:p>
            <a:pPr>
              <a:buFont typeface="Wingdings" pitchFamily="2" charset="2"/>
              <a:buNone/>
              <a:defRPr/>
            </a:pPr>
            <a:endParaRPr lang="pl-PL" altLang="pl-PL" sz="1800" dirty="0" smtClean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altLang="pl-PL" sz="1800" dirty="0" smtClean="0">
                <a:latin typeface="Arial Narrow" panose="020B0606020202030204" pitchFamily="34" charset="0"/>
              </a:rPr>
              <a:t>Jest zwieńczeniem i syntezą dokumentacji do Planu ochrony</a:t>
            </a:r>
          </a:p>
          <a:p>
            <a:pPr>
              <a:buFont typeface="Wingdings" pitchFamily="2" charset="2"/>
              <a:buNone/>
              <a:defRPr/>
            </a:pPr>
            <a:endParaRPr lang="pl-PL" altLang="pl-PL" sz="1800" dirty="0" smtClean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altLang="pl-PL" sz="1800" dirty="0" smtClean="0">
                <a:latin typeface="Arial Narrow" panose="020B0606020202030204" pitchFamily="34" charset="0"/>
              </a:rPr>
              <a:t>Tworzy ramy prawne do realizacji zapisów dokumentacji </a:t>
            </a:r>
          </a:p>
          <a:p>
            <a:pPr>
              <a:buFont typeface="Wingdings" pitchFamily="2" charset="2"/>
              <a:buNone/>
              <a:defRPr/>
            </a:pPr>
            <a:endParaRPr lang="pl-PL" altLang="pl-PL" sz="1800" dirty="0" smtClean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altLang="pl-PL" sz="1800" dirty="0" smtClean="0">
                <a:latin typeface="Arial Narrow" panose="020B0606020202030204" pitchFamily="34" charset="0"/>
              </a:rPr>
              <a:t>Zawartość i struktura jest ściśle określona ustawą</a:t>
            </a:r>
          </a:p>
          <a:p>
            <a:pPr>
              <a:buFont typeface="Wingdings" pitchFamily="2" charset="2"/>
              <a:buNone/>
              <a:defRPr/>
            </a:pPr>
            <a:endParaRPr lang="pl-PL" altLang="pl-PL" sz="1800" dirty="0" smtClean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altLang="pl-PL" sz="1800" dirty="0" smtClean="0">
                <a:latin typeface="Arial Narrow" panose="020B0606020202030204" pitchFamily="34" charset="0"/>
              </a:rPr>
              <a:t>Jest bardzo zwięzły - musi być publikowany w Dz. </a:t>
            </a:r>
            <a:r>
              <a:rPr lang="pl-PL" altLang="pl-PL" sz="1800" dirty="0" err="1" smtClean="0">
                <a:latin typeface="Arial Narrow" panose="020B0606020202030204" pitchFamily="34" charset="0"/>
              </a:rPr>
              <a:t>Urzęd</a:t>
            </a:r>
            <a:r>
              <a:rPr lang="pl-PL" altLang="pl-PL" sz="1800" dirty="0" smtClean="0">
                <a:latin typeface="Arial Narrow" panose="020B0606020202030204" pitchFamily="34" charset="0"/>
              </a:rPr>
              <a:t>. Woj.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7477125" cy="720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Efekty prac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412776"/>
            <a:ext cx="8713787" cy="5616575"/>
          </a:xfrm>
        </p:spPr>
        <p:txBody>
          <a:bodyPr rtlCol="0">
            <a:normAutofit/>
          </a:bodyPr>
          <a:lstStyle/>
          <a:p>
            <a:pPr marL="609600" indent="-60960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pl-PL" altLang="pl-PL" sz="2000" b="1" u="sng" dirty="0">
                <a:solidFill>
                  <a:srgbClr val="F2C1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Dokumentacja do Planu Ochrony</a:t>
            </a:r>
          </a:p>
          <a:p>
            <a:pPr marL="609600" indent="-60960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pl-PL" altLang="pl-PL" sz="1200" b="1" u="sng" dirty="0">
              <a:solidFill>
                <a:srgbClr val="F2C1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anose="020B0606020202030204" pitchFamily="34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altLang="pl-PL" sz="1600" b="1" dirty="0">
                <a:latin typeface="Arial Narrow" panose="020B0606020202030204" pitchFamily="34" charset="0"/>
              </a:rPr>
              <a:t>Operat </a:t>
            </a:r>
            <a:r>
              <a:rPr lang="pl-PL" altLang="pl-PL" sz="1600" b="1" dirty="0" smtClean="0">
                <a:latin typeface="Arial Narrow" panose="020B0606020202030204" pitchFamily="34" charset="0"/>
              </a:rPr>
              <a:t>ochrony zasobów abiotycznych i gleb</a:t>
            </a:r>
            <a:endParaRPr lang="pl-PL" altLang="pl-PL" sz="1600" b="1" dirty="0">
              <a:latin typeface="Arial Narrow" panose="020B0606020202030204" pitchFamily="34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altLang="pl-PL" sz="1600" b="1" dirty="0" smtClean="0">
                <a:latin typeface="Arial Narrow" panose="020B0606020202030204" pitchFamily="34" charset="0"/>
              </a:rPr>
              <a:t>Operat </a:t>
            </a:r>
            <a:r>
              <a:rPr lang="pl-PL" altLang="pl-PL" sz="1600" b="1" dirty="0">
                <a:latin typeface="Arial Narrow" panose="020B0606020202030204" pitchFamily="34" charset="0"/>
              </a:rPr>
              <a:t>ochrony szaty </a:t>
            </a:r>
            <a:r>
              <a:rPr lang="pl-PL" altLang="pl-PL" sz="1600" b="1" dirty="0" smtClean="0">
                <a:latin typeface="Arial Narrow" panose="020B0606020202030204" pitchFamily="34" charset="0"/>
              </a:rPr>
              <a:t>roślinnej i grzybów</a:t>
            </a:r>
            <a:endParaRPr lang="pl-PL" altLang="pl-PL" sz="1600" b="1" dirty="0">
              <a:latin typeface="Arial Narrow" panose="020B0606020202030204" pitchFamily="34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altLang="pl-PL" sz="1600" b="1" dirty="0">
                <a:latin typeface="Arial Narrow" panose="020B0606020202030204" pitchFamily="34" charset="0"/>
              </a:rPr>
              <a:t>Operat ochrony </a:t>
            </a:r>
            <a:r>
              <a:rPr lang="pl-PL" altLang="pl-PL" sz="1600" b="1" dirty="0" smtClean="0">
                <a:latin typeface="Arial Narrow" panose="020B0606020202030204" pitchFamily="34" charset="0"/>
              </a:rPr>
              <a:t>zwierząt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altLang="pl-PL" sz="1600" b="1" dirty="0" smtClean="0">
                <a:latin typeface="Arial Narrow" panose="020B0606020202030204" pitchFamily="34" charset="0"/>
              </a:rPr>
              <a:t>Operat ochrony ekosystemów morskich</a:t>
            </a:r>
            <a:endParaRPr lang="pl-PL" altLang="pl-PL" sz="1600" b="1" dirty="0">
              <a:latin typeface="Arial Narrow" panose="020B0606020202030204" pitchFamily="34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altLang="pl-PL" sz="1600" b="1" dirty="0">
                <a:latin typeface="Arial Narrow" panose="020B0606020202030204" pitchFamily="34" charset="0"/>
              </a:rPr>
              <a:t>Operat ochrony </a:t>
            </a:r>
            <a:r>
              <a:rPr lang="pl-PL" altLang="pl-PL" sz="1600" b="1" dirty="0" smtClean="0">
                <a:latin typeface="Arial Narrow" panose="020B0606020202030204" pitchFamily="34" charset="0"/>
              </a:rPr>
              <a:t>dziedzictwa kulturowego i krajobrazu</a:t>
            </a:r>
            <a:endParaRPr lang="pl-PL" altLang="pl-PL" sz="1600" b="1" dirty="0">
              <a:latin typeface="Arial Narrow" panose="020B0606020202030204" pitchFamily="34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altLang="pl-PL" sz="1600" b="1" dirty="0">
                <a:latin typeface="Arial Narrow" panose="020B0606020202030204" pitchFamily="34" charset="0"/>
              </a:rPr>
              <a:t>Operat zagospodarowania </a:t>
            </a:r>
            <a:r>
              <a:rPr lang="pl-PL" altLang="pl-PL" sz="1600" b="1" dirty="0" smtClean="0">
                <a:latin typeface="Arial Narrow" panose="020B0606020202030204" pitchFamily="34" charset="0"/>
              </a:rPr>
              <a:t>przestrzennego </a:t>
            </a:r>
            <a:endParaRPr lang="pl-PL" altLang="pl-PL" sz="1600" b="1" dirty="0">
              <a:latin typeface="Arial Narrow" panose="020B0606020202030204" pitchFamily="34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altLang="pl-PL" sz="1600" b="1" dirty="0">
                <a:latin typeface="Arial Narrow" panose="020B0606020202030204" pitchFamily="34" charset="0"/>
              </a:rPr>
              <a:t>Operat </a:t>
            </a:r>
            <a:r>
              <a:rPr lang="pl-PL" altLang="pl-PL" sz="1600" b="1" dirty="0" smtClean="0">
                <a:latin typeface="Arial Narrow" panose="020B0606020202030204" pitchFamily="34" charset="0"/>
              </a:rPr>
              <a:t>kształtowania funkcji turystycznej , rekreacyjnej i edukacyjnej</a:t>
            </a:r>
            <a:endParaRPr lang="pl-PL" altLang="pl-PL" sz="1600" b="1" dirty="0">
              <a:latin typeface="Arial Narrow" panose="020B0606020202030204" pitchFamily="34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altLang="pl-PL" sz="1600" b="1" dirty="0">
                <a:latin typeface="Arial Narrow" panose="020B0606020202030204" pitchFamily="34" charset="0"/>
              </a:rPr>
              <a:t>Operat </a:t>
            </a:r>
            <a:r>
              <a:rPr lang="pl-PL" altLang="pl-PL" sz="1600" b="1" dirty="0" smtClean="0">
                <a:latin typeface="Arial Narrow" panose="020B0606020202030204" pitchFamily="34" charset="0"/>
              </a:rPr>
              <a:t>generalny</a:t>
            </a:r>
            <a:endParaRPr lang="pl-PL" altLang="pl-PL" sz="1600" b="1" dirty="0">
              <a:latin typeface="Arial Narrow" panose="020B0606020202030204" pitchFamily="34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altLang="pl-PL" sz="1600" b="1" dirty="0">
                <a:latin typeface="Arial Narrow" panose="020B0606020202030204" pitchFamily="34" charset="0"/>
              </a:rPr>
              <a:t>Mapy tematyczne</a:t>
            </a:r>
          </a:p>
          <a:p>
            <a:pPr marL="609600" indent="-60960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altLang="pl-PL" sz="1200" b="1" dirty="0">
              <a:latin typeface="Arial Narrow" panose="020B0606020202030204" pitchFamily="34" charset="0"/>
            </a:endParaRPr>
          </a:p>
          <a:p>
            <a:pPr marL="609600" indent="-60960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l-PL" altLang="pl-PL" sz="2000" b="1" u="sng" dirty="0">
                <a:solidFill>
                  <a:srgbClr val="F2C1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Plan Ochrony</a:t>
            </a:r>
          </a:p>
          <a:p>
            <a:pPr marL="609600" indent="-60960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l-PL" altLang="pl-PL" sz="1400" b="1" u="sng" dirty="0">
              <a:solidFill>
                <a:srgbClr val="F2C1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anose="020B0606020202030204" pitchFamily="34" charset="0"/>
            </a:endParaRPr>
          </a:p>
          <a:p>
            <a:pPr marL="609600" indent="-60960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altLang="pl-PL" sz="1600" b="1" dirty="0">
                <a:latin typeface="Arial Narrow" panose="020B0606020202030204" pitchFamily="34" charset="0"/>
              </a:rPr>
              <a:t>Uzgodniony projekt </a:t>
            </a:r>
            <a:r>
              <a:rPr lang="pl-PL" altLang="pl-PL" sz="1600" b="1" dirty="0" smtClean="0">
                <a:latin typeface="Arial Narrow" panose="020B0606020202030204" pitchFamily="34" charset="0"/>
              </a:rPr>
              <a:t>uchwały Sejmiku Województwa Pomorskiego w </a:t>
            </a:r>
            <a:r>
              <a:rPr lang="pl-PL" altLang="pl-PL" sz="1600" b="1" dirty="0">
                <a:latin typeface="Arial Narrow" panose="020B0606020202030204" pitchFamily="34" charset="0"/>
              </a:rPr>
              <a:t>sprawie </a:t>
            </a:r>
            <a:r>
              <a:rPr lang="pl-PL" altLang="pl-PL" sz="1600" b="1" dirty="0" smtClean="0">
                <a:latin typeface="Arial Narrow" panose="020B0606020202030204" pitchFamily="34" charset="0"/>
              </a:rPr>
              <a:t>Planu ochrony</a:t>
            </a:r>
            <a:endParaRPr lang="pl-PL" altLang="pl-PL" sz="1600" b="1" dirty="0">
              <a:latin typeface="Arial Narrow" panose="020B0606020202030204" pitchFamily="34" charset="0"/>
            </a:endParaRPr>
          </a:p>
          <a:p>
            <a:pPr marL="609600" indent="-60960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l-PL" altLang="pl-PL" sz="1600" b="1" u="sng" dirty="0">
              <a:solidFill>
                <a:srgbClr val="F2C1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anose="020B0606020202030204" pitchFamily="34" charset="0"/>
            </a:endParaRPr>
          </a:p>
          <a:p>
            <a:pPr marL="609600" indent="-60960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l-PL" altLang="pl-PL" sz="2000" b="1" u="sng" dirty="0">
                <a:solidFill>
                  <a:srgbClr val="F2C1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Inne</a:t>
            </a:r>
          </a:p>
          <a:p>
            <a:pPr marL="609600" indent="-60960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l-PL" altLang="pl-PL" sz="1200" b="1" u="sng" dirty="0">
              <a:solidFill>
                <a:srgbClr val="F2C1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anose="020B0606020202030204" pitchFamily="34" charset="0"/>
            </a:endParaRPr>
          </a:p>
          <a:p>
            <a:pPr marL="609600" indent="-60960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altLang="pl-PL" sz="1600" b="1" dirty="0">
                <a:latin typeface="Arial Narrow" panose="020B0606020202030204" pitchFamily="34" charset="0"/>
              </a:rPr>
              <a:t>Geodezyjny opis granic </a:t>
            </a:r>
            <a:r>
              <a:rPr lang="pl-PL" altLang="pl-PL" sz="1600" b="1" dirty="0" smtClean="0">
                <a:latin typeface="Arial Narrow" panose="020B0606020202030204" pitchFamily="34" charset="0"/>
              </a:rPr>
              <a:t>Parku</a:t>
            </a:r>
            <a:endParaRPr lang="pl-PL" altLang="pl-PL" sz="1600" b="1" dirty="0">
              <a:latin typeface="Arial Narrow" panose="020B0606020202030204" pitchFamily="34" charset="0"/>
            </a:endParaRPr>
          </a:p>
          <a:p>
            <a:pPr marL="609600" indent="-60960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altLang="pl-PL" sz="1600" b="1" dirty="0">
                <a:latin typeface="Arial Narrow" panose="020B0606020202030204" pitchFamily="34" charset="0"/>
              </a:rPr>
              <a:t>Baza danych przestrzennych (GIS</a:t>
            </a:r>
            <a:r>
              <a:rPr lang="pl-PL" altLang="pl-PL" sz="1600" b="1" dirty="0" smtClean="0">
                <a:latin typeface="Arial Narrow" panose="020B0606020202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2373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333375"/>
            <a:ext cx="7477125" cy="720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2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Operaty szczegółowe</a:t>
            </a:r>
            <a:r>
              <a:rPr lang="pl-PL" altLang="pl-PL" sz="28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br>
              <a:rPr lang="pl-PL" altLang="pl-PL" sz="28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0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 część diagnostyczna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0" y="1628801"/>
            <a:ext cx="9144000" cy="4895824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Analiza dotychczasowego stanu wiedzy o analizowanym terenie w danym zakresie tematycznym, wraz z krytyczną oceną dostępnych źródeł informacji </a:t>
            </a: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</a:pPr>
            <a:endParaRPr lang="pl-PL" altLang="pl-PL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Opis zakresu oraz metodyki prac inwentaryzacyjnych i diagnostycznych</a:t>
            </a: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</a:pPr>
            <a:endParaRPr lang="pl-PL" altLang="pl-PL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Diagnoza stanu: </a:t>
            </a:r>
          </a:p>
          <a:p>
            <a:pPr marL="990600" lvl="1" indent="-533400" eaLnBrk="1" hangingPunct="1">
              <a:lnSpc>
                <a:spcPct val="80000"/>
              </a:lnSpc>
              <a:spcBef>
                <a:spcPts val="600"/>
              </a:spcBef>
              <a:buFontTx/>
              <a:buChar char="•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charakterystyka analizowanego komponentu</a:t>
            </a:r>
          </a:p>
          <a:p>
            <a:pPr marL="990600" lvl="1" indent="-533400" eaLnBrk="1" hangingPunct="1">
              <a:lnSpc>
                <a:spcPct val="80000"/>
              </a:lnSpc>
              <a:spcBef>
                <a:spcPts val="600"/>
              </a:spcBef>
              <a:buFontTx/>
              <a:buChar char="•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syntetyczna waloryzacja analizowanego komponentu na tle regionu, kraju i ew. w skali międzynarodowej </a:t>
            </a:r>
          </a:p>
          <a:p>
            <a:pPr marL="990600" lvl="1" indent="-533400" eaLnBrk="1" hangingPunct="1">
              <a:lnSpc>
                <a:spcPct val="80000"/>
              </a:lnSpc>
              <a:spcBef>
                <a:spcPts val="600"/>
              </a:spcBef>
              <a:buFontTx/>
              <a:buChar char="•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ocena dynamiki i kierunków zmian</a:t>
            </a:r>
          </a:p>
          <a:p>
            <a:pPr marL="990600" lvl="1" indent="-533400" eaLnBrk="1" hangingPunct="1">
              <a:lnSpc>
                <a:spcPct val="80000"/>
              </a:lnSpc>
              <a:spcBef>
                <a:spcPts val="600"/>
              </a:spcBef>
              <a:buFontTx/>
              <a:buChar char="•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ocena skuteczności dotychczasowej ochrony </a:t>
            </a:r>
          </a:p>
          <a:p>
            <a:pPr marL="990600" lvl="1" indent="-533400" eaLnBrk="1" hangingPunct="1">
              <a:lnSpc>
                <a:spcPct val="80000"/>
              </a:lnSpc>
              <a:spcBef>
                <a:spcPts val="600"/>
              </a:spcBef>
              <a:buFontTx/>
              <a:buChar char="•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ocena zagrożeń zewnętrznych i wewnętrznych</a:t>
            </a:r>
          </a:p>
          <a:p>
            <a:pPr marL="990600" lvl="1" indent="-533400" eaLnBrk="1" hangingPunct="1">
              <a:lnSpc>
                <a:spcPct val="80000"/>
              </a:lnSpc>
              <a:spcBef>
                <a:spcPts val="600"/>
              </a:spcBef>
              <a:buFontTx/>
              <a:buChar char="•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identyfikacja konfliktów i obszarów problemowych sfery przyrodniczej, społecznej, gospodarczej i infrastruktury technicznej</a:t>
            </a:r>
          </a:p>
          <a:p>
            <a:pPr marL="990600" lvl="1" indent="-533400" eaLnBrk="1" hangingPunct="1">
              <a:lnSpc>
                <a:spcPct val="80000"/>
              </a:lnSpc>
              <a:spcBef>
                <a:spcPts val="600"/>
              </a:spcBef>
              <a:buFontTx/>
              <a:buChar char="•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identyfikacja obszarów wymagających najpilniejszych działań</a:t>
            </a:r>
          </a:p>
        </p:txBody>
      </p:sp>
    </p:spTree>
    <p:extLst>
      <p:ext uri="{BB962C8B-B14F-4D97-AF65-F5344CB8AC3E}">
        <p14:creationId xmlns:p14="http://schemas.microsoft.com/office/powerpoint/2010/main" val="409666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7477125" cy="720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2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Operaty szczegółowe</a:t>
            </a:r>
            <a:r>
              <a:rPr lang="pl-PL" altLang="pl-PL" sz="28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br>
              <a:rPr lang="pl-PL" altLang="pl-PL" sz="28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0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 część operacyjna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412875"/>
            <a:ext cx="9036050" cy="5113338"/>
          </a:xfrm>
        </p:spPr>
        <p:txBody>
          <a:bodyPr rtlCol="0">
            <a:normAutofit/>
          </a:bodyPr>
          <a:lstStyle/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endParaRPr lang="pl-PL" altLang="pl-PL" sz="1800" u="sng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anose="020B0606020202030204" pitchFamily="34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altLang="pl-PL" sz="1800" dirty="0">
                <a:solidFill>
                  <a:schemeClr val="tx1"/>
                </a:solidFill>
                <a:latin typeface="Arial Narrow" panose="020B0606020202030204" pitchFamily="34" charset="0"/>
              </a:rPr>
              <a:t>Cele ochrony analizowanego komponentu i ogólna strategia ich realizacji; w zależności od potrzeb zróżnicowanie przestrzenne celów i strategii (podział obszaru na strefy funkcjonalne)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altLang="pl-PL" sz="1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altLang="pl-PL" sz="1800" dirty="0">
                <a:solidFill>
                  <a:schemeClr val="tx1"/>
                </a:solidFill>
                <a:latin typeface="Arial Narrow" panose="020B0606020202030204" pitchFamily="34" charset="0"/>
              </a:rPr>
              <a:t>Ustalenia Planu z określeniem zasad i metod ich realizacji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altLang="pl-PL" sz="1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altLang="pl-PL" sz="1800" dirty="0">
                <a:solidFill>
                  <a:schemeClr val="tx1"/>
                </a:solidFill>
                <a:latin typeface="Arial Narrow" panose="020B0606020202030204" pitchFamily="34" charset="0"/>
              </a:rPr>
              <a:t>Rekomendacje Planu (program monitoringu zasobów i monitoringu skuteczności realizowanej ochrony oraz propozycje tematyki i zakresu prac naukowo-badawczych, których wyniki mogą być pomocne w doskonaleniu ochrony i sposobów gospodarowania zasobami przyrodniczymi)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altLang="pl-PL" sz="1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altLang="pl-PL" sz="1800" dirty="0">
                <a:solidFill>
                  <a:schemeClr val="tx1"/>
                </a:solidFill>
                <a:latin typeface="Arial Narrow" panose="020B0606020202030204" pitchFamily="34" charset="0"/>
              </a:rPr>
              <a:t>Prognoza stanu przyrody i krajobrazu w perspektywie 20-letniej (I. utrzymywanie się aktualnych trendów, II. pełna realizacja ustaleń Planu Ochrony)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altLang="pl-PL" sz="1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altLang="pl-PL" sz="1800" dirty="0">
                <a:solidFill>
                  <a:schemeClr val="tx1"/>
                </a:solidFill>
                <a:latin typeface="Arial Narrow" panose="020B0606020202030204" pitchFamily="34" charset="0"/>
              </a:rPr>
              <a:t>Spis danych źródłowych </a:t>
            </a:r>
          </a:p>
        </p:txBody>
      </p:sp>
    </p:spTree>
    <p:extLst>
      <p:ext uri="{BB962C8B-B14F-4D97-AF65-F5344CB8AC3E}">
        <p14:creationId xmlns:p14="http://schemas.microsoft.com/office/powerpoint/2010/main" val="156403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2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Zespoły autorskie Operatów szczegółowych i założenia prac</a:t>
            </a:r>
            <a:endParaRPr lang="pl-PL" altLang="pl-PL" sz="20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66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72" y="188640"/>
            <a:ext cx="5580112" cy="306186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591151" y="3789040"/>
            <a:ext cx="5961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Radosław Wróblewski, Karolina Czarnecka, Janusz Dworniczak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79604" y="1844824"/>
            <a:ext cx="57629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/>
              <a:t>OPERAT OCHRONY ZASOBÓW ABIOTYCZNYCH I GLEB</a:t>
            </a:r>
          </a:p>
          <a:p>
            <a:r>
              <a:rPr lang="pl-PL" sz="2000" dirty="0"/>
              <a:t> </a:t>
            </a:r>
          </a:p>
          <a:p>
            <a:r>
              <a:rPr lang="pl-PL" sz="2000" b="1" cap="small" dirty="0"/>
              <a:t>Plan ochrony dla </a:t>
            </a:r>
            <a:br>
              <a:rPr lang="pl-PL" sz="2000" b="1" cap="small" dirty="0"/>
            </a:br>
            <a:r>
              <a:rPr lang="pl-PL" sz="2000" b="1" cap="small" dirty="0"/>
              <a:t>Nadmorskiego Parku Krajobrazowego</a:t>
            </a:r>
            <a:endParaRPr lang="pl-PL" sz="2000" dirty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816704"/>
            <a:ext cx="9032584" cy="92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7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260648"/>
            <a:ext cx="9144000" cy="6134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6" y="1149720"/>
            <a:ext cx="8530044" cy="468052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0648"/>
            <a:ext cx="5974595" cy="61346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66248" y="2391901"/>
            <a:ext cx="570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</a:t>
            </a:r>
            <a:r>
              <a:rPr lang="pl-PL" dirty="0" smtClean="0"/>
              <a:t>skazanie </a:t>
            </a:r>
            <a:r>
              <a:rPr lang="pl-PL" dirty="0"/>
              <a:t>działań na rzecz ochrony </a:t>
            </a:r>
            <a:endParaRPr lang="pl-PL" dirty="0" smtClean="0"/>
          </a:p>
          <a:p>
            <a:r>
              <a:rPr lang="pl-PL" dirty="0" smtClean="0"/>
              <a:t>i</a:t>
            </a:r>
            <a:r>
              <a:rPr lang="pl-PL" dirty="0"/>
              <a:t> zrównoważonego wykorzystywania </a:t>
            </a:r>
            <a:r>
              <a:rPr lang="pl-PL" dirty="0" smtClean="0"/>
              <a:t>walorów abiotycznych</a:t>
            </a:r>
          </a:p>
          <a:p>
            <a:r>
              <a:rPr lang="pl-PL" dirty="0" smtClean="0"/>
              <a:t>w</a:t>
            </a:r>
            <a:r>
              <a:rPr lang="pl-PL" dirty="0"/>
              <a:t> perspektywie najbliższych </a:t>
            </a:r>
            <a:r>
              <a:rPr lang="pl-PL" dirty="0" smtClean="0"/>
              <a:t>20 </a:t>
            </a:r>
            <a:r>
              <a:rPr lang="pl-PL" dirty="0"/>
              <a:t>lat.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254196" y="4221088"/>
            <a:ext cx="381828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Część diagnostyczna</a:t>
            </a:r>
          </a:p>
          <a:p>
            <a:endParaRPr lang="pl-PL" dirty="0"/>
          </a:p>
          <a:p>
            <a:r>
              <a:rPr lang="pl-PL" dirty="0" smtClean="0"/>
              <a:t>Charakterystyka zasobów abiotycznych</a:t>
            </a:r>
          </a:p>
          <a:p>
            <a:endParaRPr lang="pl-PL" dirty="0" smtClean="0"/>
          </a:p>
          <a:p>
            <a:r>
              <a:rPr lang="pl-PL" sz="1400" dirty="0" smtClean="0"/>
              <a:t>budowa geologiczna</a:t>
            </a:r>
          </a:p>
          <a:p>
            <a:r>
              <a:rPr lang="pl-PL" sz="1400" dirty="0"/>
              <a:t>r</a:t>
            </a:r>
            <a:r>
              <a:rPr lang="pl-PL" sz="1400" dirty="0" smtClean="0"/>
              <a:t>zeźba terenu</a:t>
            </a:r>
          </a:p>
          <a:p>
            <a:r>
              <a:rPr lang="pl-PL" sz="1400" dirty="0"/>
              <a:t>g</a:t>
            </a:r>
            <a:r>
              <a:rPr lang="pl-PL" sz="1400" dirty="0" smtClean="0"/>
              <a:t>leby</a:t>
            </a:r>
          </a:p>
          <a:p>
            <a:r>
              <a:rPr lang="pl-PL" sz="1400" dirty="0"/>
              <a:t>z</a:t>
            </a:r>
            <a:r>
              <a:rPr lang="pl-PL" sz="1400" dirty="0" smtClean="0"/>
              <a:t>asoby wodne</a:t>
            </a:r>
            <a:endParaRPr lang="pl-PL" sz="14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4906932" y="4221088"/>
            <a:ext cx="38734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Część strategiczna</a:t>
            </a:r>
          </a:p>
          <a:p>
            <a:endParaRPr lang="pl-PL" dirty="0"/>
          </a:p>
          <a:p>
            <a:r>
              <a:rPr lang="pl-PL" dirty="0" smtClean="0"/>
              <a:t>Proponowane cele i działania ochronne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178370" y="1064931"/>
            <a:ext cx="5762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/>
              <a:t>OPERAT OCHRONY ZASOBÓW ABIOTYCZNYCH I </a:t>
            </a:r>
            <a:r>
              <a:rPr lang="pl-PL" sz="2000" b="1" dirty="0" smtClean="0"/>
              <a:t>GLEB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348668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260648"/>
            <a:ext cx="9144000" cy="6134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6" y="1149720"/>
            <a:ext cx="8530044" cy="468052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0648"/>
            <a:ext cx="5974595" cy="613463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178370" y="1064931"/>
            <a:ext cx="5762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/>
              <a:t>OPERAT OCHRONY ZASOBÓW ABIOTYCZNYCH I </a:t>
            </a:r>
            <a:r>
              <a:rPr lang="pl-PL" sz="2000" b="1" dirty="0" smtClean="0"/>
              <a:t>GLEB</a:t>
            </a:r>
            <a:endParaRPr lang="pl-PL" sz="2000" b="1" dirty="0"/>
          </a:p>
        </p:txBody>
      </p:sp>
      <p:sp>
        <p:nvSpPr>
          <p:cNvPr id="2" name="pole tekstowe 1"/>
          <p:cNvSpPr txBox="1"/>
          <p:nvPr/>
        </p:nvSpPr>
        <p:spPr>
          <a:xfrm>
            <a:off x="254196" y="1772816"/>
            <a:ext cx="791845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Diagnoza</a:t>
            </a:r>
          </a:p>
          <a:p>
            <a:endParaRPr lang="pl-PL" dirty="0"/>
          </a:p>
          <a:p>
            <a:r>
              <a:rPr lang="pl-PL" dirty="0"/>
              <a:t>charakterystyka i ocena aktualnego stanu środowiska </a:t>
            </a:r>
            <a:r>
              <a:rPr lang="pl-PL" dirty="0" smtClean="0"/>
              <a:t>abiotycznego,</a:t>
            </a:r>
          </a:p>
          <a:p>
            <a:endParaRPr lang="pl-PL" dirty="0" smtClean="0"/>
          </a:p>
          <a:p>
            <a:r>
              <a:rPr lang="pl-PL" dirty="0" smtClean="0"/>
              <a:t>rozpoznanie </a:t>
            </a:r>
            <a:r>
              <a:rPr lang="pl-PL" dirty="0"/>
              <a:t>charakteru i tempa zmian nieożywionych elementów przyrody, </a:t>
            </a:r>
            <a:endParaRPr lang="pl-PL" dirty="0" smtClean="0"/>
          </a:p>
          <a:p>
            <a:r>
              <a:rPr lang="pl-PL" dirty="0" smtClean="0"/>
              <a:t>wskazanie </a:t>
            </a:r>
            <a:r>
              <a:rPr lang="pl-PL" dirty="0"/>
              <a:t>składników najbardziej stabilnych oraz najszybciej zmieniających się, </a:t>
            </a:r>
            <a:endParaRPr lang="pl-PL" dirty="0" smtClean="0"/>
          </a:p>
          <a:p>
            <a:r>
              <a:rPr lang="pl-PL" dirty="0" smtClean="0"/>
              <a:t>szczególnie </a:t>
            </a:r>
            <a:r>
              <a:rPr lang="pl-PL" dirty="0"/>
              <a:t>w </a:t>
            </a:r>
            <a:r>
              <a:rPr lang="pl-PL" dirty="0" smtClean="0"/>
              <a:t>ostatnich </a:t>
            </a:r>
            <a:r>
              <a:rPr lang="pl-PL" dirty="0"/>
              <a:t>10 </a:t>
            </a:r>
            <a:r>
              <a:rPr lang="pl-PL" dirty="0" smtClean="0"/>
              <a:t>latach, </a:t>
            </a:r>
          </a:p>
          <a:p>
            <a:endParaRPr lang="pl-PL" dirty="0"/>
          </a:p>
          <a:p>
            <a:r>
              <a:rPr lang="pl-PL" dirty="0" smtClean="0"/>
              <a:t>waloryzacja ze względu na charakter jakościowy i podatność na zagrożenia,</a:t>
            </a:r>
          </a:p>
          <a:p>
            <a:endParaRPr lang="pl-PL" dirty="0"/>
          </a:p>
          <a:p>
            <a:r>
              <a:rPr lang="pl-PL" dirty="0" smtClean="0"/>
              <a:t>określenie </a:t>
            </a:r>
            <a:r>
              <a:rPr lang="pl-PL" dirty="0"/>
              <a:t>płaszczyzn kolizji i konfliktów </a:t>
            </a:r>
            <a:endParaRPr lang="pl-PL" dirty="0" smtClean="0"/>
          </a:p>
          <a:p>
            <a:r>
              <a:rPr lang="pl-PL" dirty="0" smtClean="0"/>
              <a:t>powstających </a:t>
            </a:r>
            <a:r>
              <a:rPr lang="pl-PL" dirty="0"/>
              <a:t>między ochroną zasobów przyrodniczych, </a:t>
            </a:r>
            <a:endParaRPr lang="pl-PL" dirty="0" smtClean="0"/>
          </a:p>
          <a:p>
            <a:r>
              <a:rPr lang="pl-PL" dirty="0" smtClean="0"/>
              <a:t>a </a:t>
            </a:r>
            <a:r>
              <a:rPr lang="pl-PL" dirty="0"/>
              <a:t>rozwojem społecznym, gospodarczym i infrastruktury technicznej obszaru Parku, </a:t>
            </a:r>
            <a:endParaRPr lang="pl-PL" dirty="0" smtClean="0"/>
          </a:p>
          <a:p>
            <a:r>
              <a:rPr lang="pl-PL" dirty="0" smtClean="0"/>
              <a:t>wskazanie </a:t>
            </a:r>
            <a:r>
              <a:rPr lang="pl-PL" dirty="0"/>
              <a:t>możliwości ich unikania i rozwiązywania. </a:t>
            </a:r>
          </a:p>
        </p:txBody>
      </p:sp>
    </p:spTree>
    <p:extLst>
      <p:ext uri="{BB962C8B-B14F-4D97-AF65-F5344CB8AC3E}">
        <p14:creationId xmlns:p14="http://schemas.microsoft.com/office/powerpoint/2010/main" val="38707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1948" y="40870"/>
            <a:ext cx="9151288" cy="52322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OPERAT OCHRONY SZATY ROŚLINNEJ I GRZYBÓW</a:t>
            </a:r>
            <a:endParaRPr lang="pl-PL" sz="2000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285720" y="714356"/>
          <a:ext cx="8572560" cy="6060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0"/>
                <a:gridCol w="4286280"/>
              </a:tblGrid>
              <a:tr h="30010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</a:rPr>
                        <a:t>flora (gatunki roślin)</a:t>
                      </a:r>
                    </a:p>
                    <a:p>
                      <a:pPr algn="ctr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err="1" smtClean="0">
                          <a:solidFill>
                            <a:schemeClr val="tx1"/>
                          </a:solidFill>
                        </a:rPr>
                        <a:t>mykobiota</a:t>
                      </a:r>
                      <a:endParaRPr lang="pl-PL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l-PL" dirty="0"/>
                    </a:p>
                  </a:txBody>
                  <a:tcPr/>
                </a:tc>
              </a:tr>
              <a:tr h="30589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1" dirty="0" err="1" smtClean="0"/>
                        <a:t>lichenobiota</a:t>
                      </a:r>
                      <a:endParaRPr lang="pl-PL" b="1" dirty="0" smtClean="0"/>
                    </a:p>
                    <a:p>
                      <a:pPr algn="ctr"/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1" dirty="0" smtClean="0"/>
                        <a:t>zbiorowiska roślinne/siedliska przyrodnicze</a:t>
                      </a:r>
                    </a:p>
                    <a:p>
                      <a:pPr algn="ctr"/>
                      <a:endParaRPr lang="pl-PL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Obraz 10" descr="Aster solny - objęty ochroną prawną halofit (M. Lazarus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088246"/>
            <a:ext cx="3857652" cy="2555068"/>
          </a:xfrm>
          <a:prstGeom prst="rect">
            <a:avLst/>
          </a:prstGeom>
        </p:spPr>
      </p:pic>
      <p:pic>
        <p:nvPicPr>
          <p:cNvPr id="12" name="Obraz 11" descr="Wał wydmy białej na Cyplu Helskim (M. Lazarus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46" y="4071942"/>
            <a:ext cx="3857620" cy="2555047"/>
          </a:xfrm>
          <a:prstGeom prst="rect">
            <a:avLst/>
          </a:prstGeom>
        </p:spPr>
      </p:pic>
      <p:pic>
        <p:nvPicPr>
          <p:cNvPr id="13" name="Obraz 12" descr="brodaczka zwyczajna _Usnea filipendula_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4071942"/>
            <a:ext cx="3857652" cy="2574983"/>
          </a:xfrm>
          <a:prstGeom prst="rect">
            <a:avLst/>
          </a:prstGeom>
        </p:spPr>
      </p:pic>
      <p:pic>
        <p:nvPicPr>
          <p:cNvPr id="14" name="Obraz 13" descr="6gdx2Dbki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4" y="1071546"/>
            <a:ext cx="3857652" cy="257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529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50916_095038.jpg"/>
          <p:cNvPicPr>
            <a:picLocks noChangeAspect="1"/>
          </p:cNvPicPr>
          <p:nvPr/>
        </p:nvPicPr>
        <p:blipFill>
          <a:blip r:embed="rId2" cstate="print"/>
          <a:srcRect r="54118"/>
          <a:stretch>
            <a:fillRect/>
          </a:stretch>
        </p:blipFill>
        <p:spPr>
          <a:xfrm rot="5400000">
            <a:off x="5286379" y="-285775"/>
            <a:ext cx="3000397" cy="400052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42844" y="714356"/>
            <a:ext cx="4572032" cy="1938992"/>
          </a:xfrm>
          <a:prstGeom prst="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</p:spPr>
        <p:txBody>
          <a:bodyPr wrap="square">
            <a:spAutoFit/>
          </a:bodyPr>
          <a:lstStyle/>
          <a:p>
            <a:pPr marL="442913" indent="-265113"/>
            <a:r>
              <a:rPr lang="pl-PL" sz="2000" dirty="0" smtClean="0"/>
              <a:t>Poza </a:t>
            </a:r>
            <a:r>
              <a:rPr lang="pl-PL" sz="2000" b="1" dirty="0" smtClean="0"/>
              <a:t>listą oraz mapami rozmieszczenia </a:t>
            </a:r>
            <a:r>
              <a:rPr lang="pl-PL" sz="2000" dirty="0" smtClean="0"/>
              <a:t>analizowane będą m.in.:</a:t>
            </a:r>
          </a:p>
          <a:p>
            <a:pPr marL="442913" indent="-265113">
              <a:buFont typeface="Arial" pitchFamily="34" charset="0"/>
              <a:buChar char="•"/>
            </a:pPr>
            <a:r>
              <a:rPr lang="pl-PL" sz="2000" dirty="0" smtClean="0"/>
              <a:t>stan zachowania populacji gatunków</a:t>
            </a:r>
          </a:p>
          <a:p>
            <a:pPr marL="442913" indent="-265113">
              <a:buFont typeface="Arial" pitchFamily="34" charset="0"/>
              <a:buChar char="•"/>
            </a:pPr>
            <a:r>
              <a:rPr lang="pl-PL" sz="2000" dirty="0" smtClean="0"/>
              <a:t>obecność gatunków obcych geograficznie</a:t>
            </a:r>
          </a:p>
          <a:p>
            <a:pPr marL="442913" indent="-265113">
              <a:buFont typeface="Arial" pitchFamily="34" charset="0"/>
              <a:buChar char="•"/>
            </a:pPr>
            <a:r>
              <a:rPr lang="pl-PL" sz="2000" dirty="0" smtClean="0"/>
              <a:t>zagrożenia istniejące i potencjalne</a:t>
            </a:r>
          </a:p>
        </p:txBody>
      </p:sp>
      <p:pic>
        <p:nvPicPr>
          <p:cNvPr id="5" name="Picture 3" descr="E:\Moje Dokumenty\Dane C\moje dokumenty\Ekspertyzy\Cypel Helski\P1030134.JPG"/>
          <p:cNvPicPr>
            <a:picLocks noChangeAspect="1" noChangeArrowheads="1"/>
          </p:cNvPicPr>
          <p:nvPr/>
        </p:nvPicPr>
        <p:blipFill>
          <a:blip r:embed="rId3" cstate="print"/>
          <a:srcRect t="6215" b="4696"/>
          <a:stretch>
            <a:fillRect/>
          </a:stretch>
        </p:blipFill>
        <p:spPr bwMode="auto">
          <a:xfrm>
            <a:off x="46035" y="3286124"/>
            <a:ext cx="4597403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I:\Ekspertyzy\Cypel Helski\Projekt 2013\Warsztaty\P10907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286124"/>
            <a:ext cx="4013200" cy="308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6349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Podstawa prawna funkcjonowania </a:t>
            </a:r>
            <a:r>
              <a:rPr lang="pl-PL" altLang="pl-PL" sz="3600" b="1" dirty="0" err="1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nPk</a:t>
            </a: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(USTAWA O OCHRONIE PRZYRODY)</a:t>
            </a:r>
            <a:endParaRPr lang="pl-PL" altLang="pl-PL" sz="27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112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" y="2909862"/>
            <a:ext cx="81311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a 12"/>
          <p:cNvGrpSpPr>
            <a:grpSpLocks/>
          </p:cNvGrpSpPr>
          <p:nvPr/>
        </p:nvGrpSpPr>
        <p:grpSpPr bwMode="auto">
          <a:xfrm>
            <a:off x="555079" y="5630863"/>
            <a:ext cx="7956550" cy="1227137"/>
            <a:chOff x="575556" y="4437112"/>
            <a:chExt cx="7956884" cy="1226587"/>
          </a:xfrm>
        </p:grpSpPr>
        <p:cxnSp>
          <p:nvCxnSpPr>
            <p:cNvPr id="8" name="Łącznik prostoliniowy 7"/>
            <p:cNvCxnSpPr/>
            <p:nvPr/>
          </p:nvCxnSpPr>
          <p:spPr>
            <a:xfrm>
              <a:off x="6300321" y="4437112"/>
              <a:ext cx="2232119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oliniowy 15"/>
            <p:cNvCxnSpPr/>
            <p:nvPr/>
          </p:nvCxnSpPr>
          <p:spPr>
            <a:xfrm>
              <a:off x="683511" y="4868718"/>
              <a:ext cx="7848929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oliniowy 16"/>
            <p:cNvCxnSpPr/>
            <p:nvPr/>
          </p:nvCxnSpPr>
          <p:spPr>
            <a:xfrm>
              <a:off x="683511" y="5301911"/>
              <a:ext cx="7848929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oliniowy 17"/>
            <p:cNvCxnSpPr/>
            <p:nvPr/>
          </p:nvCxnSpPr>
          <p:spPr>
            <a:xfrm>
              <a:off x="575556" y="5663699"/>
              <a:ext cx="1116059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552130"/>
            <a:ext cx="8158797" cy="125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:\Moje Dokumenty\Dane C\moje dokumenty\Ekspertyzy\Cypel Helski\2 wydma przednia P10509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786058"/>
            <a:ext cx="409577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Wydma szara na Cyplu Helski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8457" y="2786058"/>
            <a:ext cx="4251261" cy="3071834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571472" y="1071546"/>
            <a:ext cx="7286676" cy="1323439"/>
          </a:xfrm>
          <a:prstGeom prst="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</p:spPr>
        <p:txBody>
          <a:bodyPr wrap="square">
            <a:spAutoFit/>
          </a:bodyPr>
          <a:lstStyle/>
          <a:p>
            <a:pPr marL="442913" indent="-265113"/>
            <a:r>
              <a:rPr lang="pl-PL" sz="2000" dirty="0" smtClean="0"/>
              <a:t>Poza </a:t>
            </a:r>
            <a:r>
              <a:rPr lang="pl-PL" sz="2000" b="1" dirty="0" smtClean="0"/>
              <a:t>listą oraz mapami rozmieszczenia </a:t>
            </a:r>
            <a:r>
              <a:rPr lang="pl-PL" sz="2000" dirty="0" smtClean="0"/>
              <a:t>analizowane będą m.in.:</a:t>
            </a:r>
          </a:p>
          <a:p>
            <a:pPr marL="442913" indent="-265113">
              <a:buFont typeface="Arial" pitchFamily="34" charset="0"/>
              <a:buChar char="•"/>
            </a:pPr>
            <a:r>
              <a:rPr lang="pl-PL" sz="2000" dirty="0" smtClean="0"/>
              <a:t>stan zachowania siedlisk przyrodniczych</a:t>
            </a:r>
          </a:p>
          <a:p>
            <a:pPr marL="442913" indent="-265113">
              <a:buFont typeface="Arial" pitchFamily="34" charset="0"/>
              <a:buChar char="•"/>
            </a:pPr>
            <a:r>
              <a:rPr lang="pl-PL" sz="2000" dirty="0" smtClean="0"/>
              <a:t>reprezentatywność siedlisk</a:t>
            </a:r>
          </a:p>
          <a:p>
            <a:pPr marL="442913" indent="-265113">
              <a:buFont typeface="Arial" pitchFamily="34" charset="0"/>
              <a:buChar char="•"/>
            </a:pPr>
            <a:r>
              <a:rPr lang="pl-PL" sz="2000" dirty="0" smtClean="0"/>
              <a:t>zagrożenia istniejące i potencjalne</a:t>
            </a:r>
          </a:p>
        </p:txBody>
      </p:sp>
    </p:spTree>
    <p:extLst>
      <p:ext uri="{BB962C8B-B14F-4D97-AF65-F5344CB8AC3E}">
        <p14:creationId xmlns:p14="http://schemas.microsoft.com/office/powerpoint/2010/main" val="2085322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619672" y="188640"/>
            <a:ext cx="6249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/>
              <a:t>OPERAT OCHRONY ZWIERZĄT</a:t>
            </a:r>
            <a:endParaRPr lang="pl-PL" sz="32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7895266" cy="526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926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FCB0661-E6BC-4A19-B05A-2439496AB21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419100"/>
            <a:ext cx="8964488" cy="842963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Arial Narrow" panose="020B0606020202030204" pitchFamily="34" charset="0"/>
              </a:rPr>
              <a:t>Fauna lądowa i wód śródlądowych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83885076-25A3-4685-9118-C646FACA325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67544" y="1196752"/>
            <a:ext cx="8136904" cy="509746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l-PL" dirty="0"/>
              <a:t>Zróżnicowany stan poznania – o jednych grupach wiadomo bardzo dużo, inne zupełnie niezbadane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dirty="0"/>
              <a:t>Bezkręgowce wodne (dr Grzegorz </a:t>
            </a:r>
            <a:r>
              <a:rPr lang="pl-PL" dirty="0" err="1"/>
              <a:t>Tończyk</a:t>
            </a:r>
            <a:r>
              <a:rPr lang="pl-PL" dirty="0"/>
              <a:t> z zespołem, UŁ) – przyzwoity stan poznania, wymaga uzupełnienia (próby nie ze wszystkich zbiorników)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dirty="0"/>
              <a:t>Bezkręgowce lądowe (dr Radomir Jaskuła z zespołem, UŁ) – dużo rozproszonej literatury, nieraz starej, wymaga aktualizacji i uzupełnienia w odniesieniu do gatunków szczególnej troski (chronionych, zagrożonych)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dirty="0"/>
              <a:t>Ryby (dr Tomasz Kuczyński, IM) – przyzwoity stan poznania (badania IRŚ)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dirty="0"/>
              <a:t>Płazy i gady (mgr Paweł Janowski) - obecność niektórych gatunków wymaga weryfikacji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dirty="0"/>
              <a:t>Ptaki (mgr Paweł Janowski) – dobry stan poznania, długa tradycja badań, stały monitoring, uzupełnienia wymagają głównie siedliska lądowe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dirty="0"/>
              <a:t>Ssaki (dr Mateusz Ciechanowski) – zróżnicowany stan poznania, o nietoperzach wiadomo już dużo, o drobnych ssakach naziemnych – prawie nic (wymaga badań terenowych)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465583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45769" y="961564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Zespół ds. ekosystemu morskiego </a:t>
            </a:r>
          </a:p>
          <a:p>
            <a:r>
              <a:rPr lang="pl-PL" sz="2000" b="1" dirty="0" smtClean="0"/>
              <a:t>(Zakład Ekologii Wód, Instytut Morski w Gdańsku)</a:t>
            </a:r>
            <a:endParaRPr lang="en-GB" sz="20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47564" y="1669450"/>
            <a:ext cx="7416824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pl-PL" dirty="0" smtClean="0"/>
              <a:t>Monika Michałek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pl-PL" dirty="0" smtClean="0"/>
              <a:t>Marlena Mioskowska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pl-PL" dirty="0" smtClean="0"/>
              <a:t>Tomasz Kuczyński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pl-PL" dirty="0" smtClean="0"/>
              <a:t>Anna Barańska</a:t>
            </a:r>
            <a:endParaRPr lang="en-GB" dirty="0"/>
          </a:p>
        </p:txBody>
      </p:sp>
      <p:pic>
        <p:nvPicPr>
          <p:cNvPr id="1026" name="Picture 2" descr="X:\wspolnyZEW\2019 Prace i badania\5721-ZEW-2019 Plan Ochrony NPK\Materiały\zdjęcia do broszury_MM\Wielogatunkowa łąka podwodna w Zatoce Puckie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525133"/>
            <a:ext cx="5184576" cy="349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51520" y="219625"/>
            <a:ext cx="8605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OPERAT OCHRONY EKOSYSTEMÓW MORSKICH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1931228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407988"/>
            <a:ext cx="8261350" cy="1039812"/>
          </a:xfrm>
        </p:spPr>
        <p:txBody>
          <a:bodyPr>
            <a:normAutofit/>
          </a:bodyPr>
          <a:lstStyle/>
          <a:p>
            <a:pPr algn="l"/>
            <a:r>
              <a:rPr lang="pl-PL" sz="2000" b="1" dirty="0" smtClean="0">
                <a:latin typeface="+mn-lt"/>
                <a:ea typeface="+mn-ea"/>
                <a:cs typeface="+mn-cs"/>
              </a:rPr>
              <a:t>Harmonogram prac i cele</a:t>
            </a:r>
            <a:endParaRPr lang="en-GB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395536" y="1254266"/>
            <a:ext cx="8229600" cy="4525963"/>
          </a:xfrm>
        </p:spPr>
        <p:txBody>
          <a:bodyPr>
            <a:noAutofit/>
          </a:bodyPr>
          <a:lstStyle/>
          <a:p>
            <a:r>
              <a:rPr lang="pl-PL" sz="2000" dirty="0" smtClean="0">
                <a:latin typeface="Arial Narrow" panose="020B0606020202030204" pitchFamily="34" charset="0"/>
              </a:rPr>
              <a:t>Kwerenda i analiza dostępnych materiałów;</a:t>
            </a:r>
          </a:p>
          <a:p>
            <a:r>
              <a:rPr lang="pl-PL" sz="2000" dirty="0" smtClean="0">
                <a:latin typeface="Arial Narrow" panose="020B0606020202030204" pitchFamily="34" charset="0"/>
              </a:rPr>
              <a:t>Charakterystyka i diagnoza stanu ekosystemu morskiego, w tym identyfikacja zagrożeń;</a:t>
            </a:r>
          </a:p>
          <a:p>
            <a:r>
              <a:rPr lang="pl-PL" sz="2000" dirty="0" smtClean="0">
                <a:latin typeface="Arial Narrow" panose="020B0606020202030204" pitchFamily="34" charset="0"/>
              </a:rPr>
              <a:t>Cele ochrony</a:t>
            </a:r>
          </a:p>
          <a:p>
            <a:r>
              <a:rPr lang="pl-PL" sz="2000" dirty="0" smtClean="0">
                <a:latin typeface="Arial Narrow" panose="020B0606020202030204" pitchFamily="34" charset="0"/>
              </a:rPr>
              <a:t>Działania </a:t>
            </a:r>
          </a:p>
          <a:p>
            <a:pPr marL="0" indent="0">
              <a:buNone/>
            </a:pPr>
            <a:endParaRPr lang="pl-PL" sz="1800" dirty="0" smtClean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sz="2000" dirty="0" smtClean="0">
                <a:latin typeface="Arial Narrow" panose="020B0606020202030204" pitchFamily="34" charset="0"/>
              </a:rPr>
              <a:t>Postarajmy się nie stawiać celów o charakterze</a:t>
            </a:r>
          </a:p>
          <a:p>
            <a:pPr marL="0" indent="0">
              <a:buNone/>
            </a:pPr>
            <a:r>
              <a:rPr lang="pl-PL" sz="2000" dirty="0" smtClean="0">
                <a:latin typeface="Arial Narrow" panose="020B0606020202030204" pitchFamily="34" charset="0"/>
              </a:rPr>
              <a:t>       postulatywnym</a:t>
            </a:r>
          </a:p>
          <a:p>
            <a:pPr marL="0" indent="0">
              <a:buNone/>
            </a:pPr>
            <a:endParaRPr lang="pl-PL" sz="2000" dirty="0" smtClean="0">
              <a:latin typeface="Arial Narrow" panose="020B060602020203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l-PL" sz="2000" dirty="0" smtClean="0">
                <a:latin typeface="Arial Narrow" panose="020B0606020202030204" pitchFamily="34" charset="0"/>
              </a:rPr>
              <a:t>Czy na przykład cel „zachowanie naturalnego charakteru brzegu morskiego” jest możliwy do zrealizowania? Czy raczej „zapobieganie dalszym antropogenicznym zmianom strefy ekotonowej” będzie bardziej realistyczny?</a:t>
            </a:r>
            <a:endParaRPr lang="pl-PL" sz="2000" dirty="0">
              <a:latin typeface="Arial Narrow" panose="020B0606020202030204" pitchFamily="34" charset="0"/>
            </a:endParaRPr>
          </a:p>
          <a:p>
            <a:pPr algn="just">
              <a:buFont typeface="Wingdings" pitchFamily="2" charset="2"/>
              <a:buChar char="Ø"/>
            </a:pPr>
            <a:endParaRPr lang="pl-PL" sz="1800" dirty="0" smtClean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sz="2000" dirty="0" smtClean="0">
                <a:latin typeface="Arial Narrow" panose="020B0606020202030204" pitchFamily="34" charset="0"/>
              </a:rPr>
              <a:t>Ale co z powstałymi w środowisku Zatoki Puckiej szkodami?</a:t>
            </a:r>
          </a:p>
          <a:p>
            <a:pPr>
              <a:buFont typeface="Wingdings" pitchFamily="2" charset="2"/>
              <a:buChar char="Ø"/>
            </a:pPr>
            <a:endParaRPr lang="pl-PL" sz="2000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pl-PL" sz="1800" dirty="0" smtClean="0">
                <a:latin typeface="Arial Narrow" panose="020B0606020202030204" pitchFamily="34" charset="0"/>
              </a:rPr>
              <a:t>Podstawą jest kształtowanie świadomości ekologicznej i właściwych postaw wobec przyrody.</a:t>
            </a:r>
          </a:p>
          <a:p>
            <a:pPr marL="0" indent="0">
              <a:buNone/>
            </a:pPr>
            <a:endParaRPr lang="pl-PL" sz="1800" dirty="0" smtClean="0">
              <a:latin typeface="Arial Narrow" panose="020B0606020202030204" pitchFamily="34" charset="0"/>
            </a:endParaRPr>
          </a:p>
        </p:txBody>
      </p:sp>
      <p:pic>
        <p:nvPicPr>
          <p:cNvPr id="2050" name="Picture 2" descr="X:\wspolnyZEW\2019 Prace i badania\5721-ZEW-2019 Plan Ochrony NPK\Materiały\zdjęcia do broszury_MM\klif Osłon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2204864"/>
            <a:ext cx="2633899" cy="174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3074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0" y="3227388"/>
            <a:ext cx="6629400" cy="1219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/>
              <a:t>Nadmorski Park Krajobrazowy</a:t>
            </a:r>
            <a:endParaRPr lang="pl-PL" dirty="0"/>
          </a:p>
        </p:txBody>
      </p:sp>
      <p:sp>
        <p:nvSpPr>
          <p:cNvPr id="5123" name="Podtytuł 2"/>
          <p:cNvSpPr>
            <a:spLocks noGrp="1"/>
          </p:cNvSpPr>
          <p:nvPr>
            <p:ph type="subTitle" idx="4294967295"/>
          </p:nvPr>
        </p:nvSpPr>
        <p:spPr>
          <a:xfrm>
            <a:off x="0" y="4221163"/>
            <a:ext cx="7854950" cy="1752600"/>
          </a:xfrm>
        </p:spPr>
        <p:txBody>
          <a:bodyPr>
            <a:normAutofit fontScale="85000" lnSpcReduction="10000"/>
          </a:bodyPr>
          <a:lstStyle/>
          <a:p>
            <a:pPr marR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pl-PL" sz="4400" dirty="0" smtClean="0"/>
              <a:t>Wartości kulturowo-krajobrazowe</a:t>
            </a:r>
          </a:p>
          <a:p>
            <a:pPr marR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pl-PL" dirty="0" smtClean="0"/>
          </a:p>
          <a:p>
            <a:pPr marR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pl-PL" dirty="0" smtClean="0"/>
          </a:p>
          <a:p>
            <a:pPr marR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pl-PL" dirty="0" smtClean="0"/>
              <a:t>prof. dr hab. Bogna Lipińska</a:t>
            </a:r>
          </a:p>
        </p:txBody>
      </p:sp>
      <p:pic>
        <p:nvPicPr>
          <p:cNvPr id="5124" name="Picture 4" descr="E:\ILUSTRACJE_PC\KRAJOBRAZ_KOMPOZYCJA\Lisi_J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692696"/>
            <a:ext cx="1830387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865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/>
              <a:t>wartości </a:t>
            </a:r>
            <a:r>
              <a:rPr lang="pl-PL" b="1" dirty="0" smtClean="0"/>
              <a:t>kulturowe</a:t>
            </a:r>
            <a:r>
              <a:rPr lang="pl-PL" dirty="0" smtClean="0"/>
              <a:t> dawniej i …dziś </a:t>
            </a:r>
            <a:endParaRPr lang="pl-PL" dirty="0"/>
          </a:p>
        </p:txBody>
      </p:sp>
      <p:pic>
        <p:nvPicPr>
          <p:cNvPr id="6147" name="Obraz 4" descr="IMG_068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349500"/>
            <a:ext cx="4297362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Obraz 5" descr="Hel_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349500"/>
            <a:ext cx="432117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78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/>
              <a:t>wartości </a:t>
            </a:r>
            <a:r>
              <a:rPr lang="pl-PL" b="1" dirty="0" smtClean="0"/>
              <a:t>kulturowe</a:t>
            </a:r>
            <a:r>
              <a:rPr lang="pl-PL" dirty="0" smtClean="0"/>
              <a:t> dawniej i …dziś</a:t>
            </a:r>
            <a:endParaRPr lang="pl-PL" dirty="0"/>
          </a:p>
        </p:txBody>
      </p:sp>
      <p:pic>
        <p:nvPicPr>
          <p:cNvPr id="7171" name="Picture 2" descr="C:\Users\BOGNA\Desktop\NPK_warsztaty\IMG_0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204864"/>
            <a:ext cx="5202238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3" descr="C:\Users\BOGNA\Desktop\NPK_warsztaty\Hel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32856"/>
            <a:ext cx="3024336" cy="401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949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/>
              <a:t>wartości </a:t>
            </a:r>
            <a:r>
              <a:rPr lang="pl-PL" b="1" dirty="0" smtClean="0"/>
              <a:t>kulturowe</a:t>
            </a:r>
            <a:r>
              <a:rPr lang="pl-PL" dirty="0" smtClean="0"/>
              <a:t> dawniej i …dziś</a:t>
            </a:r>
            <a:endParaRPr lang="pl-PL" dirty="0"/>
          </a:p>
        </p:txBody>
      </p:sp>
      <p:pic>
        <p:nvPicPr>
          <p:cNvPr id="8195" name="Picture 3" descr="C:\Users\BOGNA\Desktop\NPK_warsztaty\Hel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060575"/>
            <a:ext cx="4125912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C:\Users\BOGNA\Desktop\NPK_warsztaty\IMG_0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8675" y="2060575"/>
            <a:ext cx="412750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428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/>
              <a:t>wartości </a:t>
            </a:r>
            <a:r>
              <a:rPr lang="pl-PL" b="1" dirty="0" smtClean="0"/>
              <a:t>krajobrazowe</a:t>
            </a:r>
            <a:r>
              <a:rPr lang="pl-PL" dirty="0" smtClean="0"/>
              <a:t> … </a:t>
            </a:r>
            <a:br>
              <a:rPr lang="pl-PL" dirty="0" smtClean="0"/>
            </a:br>
            <a:r>
              <a:rPr lang="pl-PL" dirty="0" smtClean="0"/>
              <a:t>czy jeszcze istnieją ?</a:t>
            </a:r>
            <a:endParaRPr lang="pl-PL" dirty="0"/>
          </a:p>
        </p:txBody>
      </p:sp>
      <p:pic>
        <p:nvPicPr>
          <p:cNvPr id="9219" name="Picture 2" descr="C:\Users\BOGNA\Desktop\NPK_warsztaty\D_Debki_10_tka_kataster.jpg"/>
          <p:cNvPicPr>
            <a:picLocks noChangeAspect="1" noChangeArrowheads="1"/>
          </p:cNvPicPr>
          <p:nvPr/>
        </p:nvPicPr>
        <p:blipFill>
          <a:blip r:embed="rId2" cstate="print"/>
          <a:srcRect t="15858"/>
          <a:stretch>
            <a:fillRect/>
          </a:stretch>
        </p:blipFill>
        <p:spPr bwMode="auto">
          <a:xfrm>
            <a:off x="1331913" y="1989138"/>
            <a:ext cx="6335712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pole tekstowe 3"/>
          <p:cNvSpPr txBox="1">
            <a:spLocks noChangeArrowheads="1"/>
          </p:cNvSpPr>
          <p:nvPr/>
        </p:nvSpPr>
        <p:spPr bwMode="auto">
          <a:xfrm>
            <a:off x="3779838" y="6021388"/>
            <a:ext cx="14954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4000"/>
              <a:t>Dębki</a:t>
            </a:r>
          </a:p>
        </p:txBody>
      </p:sp>
    </p:spTree>
    <p:extLst>
      <p:ext uri="{BB962C8B-B14F-4D97-AF65-F5344CB8AC3E}">
        <p14:creationId xmlns:p14="http://schemas.microsoft.com/office/powerpoint/2010/main" val="4378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Podstawa prawna funkcjonowania </a:t>
            </a:r>
            <a:r>
              <a:rPr lang="pl-PL" altLang="pl-PL" sz="3600" b="1" dirty="0" err="1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nPk</a:t>
            </a: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(UCHWAŁY SEJMIKU)</a:t>
            </a:r>
            <a:endParaRPr lang="pl-PL" altLang="pl-PL" sz="27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655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653832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5685184" cy="518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59920"/>
            <a:ext cx="6178004" cy="53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93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/>
              <a:t>wartości </a:t>
            </a:r>
            <a:r>
              <a:rPr lang="pl-PL" b="1" dirty="0" smtClean="0"/>
              <a:t>krajobrazowe</a:t>
            </a:r>
            <a:r>
              <a:rPr lang="pl-PL" dirty="0" smtClean="0"/>
              <a:t> … </a:t>
            </a:r>
            <a:br>
              <a:rPr lang="pl-PL" dirty="0" smtClean="0"/>
            </a:br>
            <a:r>
              <a:rPr lang="pl-PL" dirty="0" smtClean="0"/>
              <a:t>czy jeszcze istnieją ?</a:t>
            </a:r>
            <a:endParaRPr lang="pl-PL" dirty="0"/>
          </a:p>
        </p:txBody>
      </p:sp>
      <p:pic>
        <p:nvPicPr>
          <p:cNvPr id="10243" name="Picture 2" descr="C:\Users\BOGNA\Desktop\NPK_warsztaty\D_Debki_10_tka_kataster.jpg"/>
          <p:cNvPicPr>
            <a:picLocks noChangeAspect="1" noChangeArrowheads="1"/>
          </p:cNvPicPr>
          <p:nvPr/>
        </p:nvPicPr>
        <p:blipFill>
          <a:blip r:embed="rId2" cstate="print"/>
          <a:srcRect t="15858"/>
          <a:stretch>
            <a:fillRect/>
          </a:stretch>
        </p:blipFill>
        <p:spPr bwMode="auto">
          <a:xfrm>
            <a:off x="1331913" y="1989138"/>
            <a:ext cx="6335712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pole tekstowe 3"/>
          <p:cNvSpPr txBox="1">
            <a:spLocks noChangeArrowheads="1"/>
          </p:cNvSpPr>
          <p:nvPr/>
        </p:nvSpPr>
        <p:spPr bwMode="auto">
          <a:xfrm>
            <a:off x="3779838" y="6021388"/>
            <a:ext cx="1752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4000"/>
              <a:t>Karwia</a:t>
            </a:r>
          </a:p>
        </p:txBody>
      </p:sp>
      <p:pic>
        <p:nvPicPr>
          <p:cNvPr id="10245" name="Picture 2" descr="C:\Users\BOGNA\Desktop\NPK_warsztaty\F_Karwienskie_kataster_C_wschod.jpg"/>
          <p:cNvPicPr>
            <a:picLocks noChangeAspect="1" noChangeArrowheads="1"/>
          </p:cNvPicPr>
          <p:nvPr/>
        </p:nvPicPr>
        <p:blipFill>
          <a:blip r:embed="rId3" cstate="print"/>
          <a:srcRect t="6047" b="6047"/>
          <a:stretch>
            <a:fillRect/>
          </a:stretch>
        </p:blipFill>
        <p:spPr bwMode="auto">
          <a:xfrm>
            <a:off x="1187450" y="2060575"/>
            <a:ext cx="70643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95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/>
              <a:t>… ponieważ plan decyduje o tym </a:t>
            </a:r>
            <a:br>
              <a:rPr lang="pl-PL" dirty="0" smtClean="0"/>
            </a:br>
            <a:r>
              <a:rPr lang="pl-PL" b="1" dirty="0" smtClean="0"/>
              <a:t>co widzimy w pejzażu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1267" name="Picture 2" descr="C:\Users\BOGNA\Desktop\NPK_warsztaty\Karwienskie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492896"/>
            <a:ext cx="3890963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3" descr="C:\Users\BOGNA\Desktop\NPK_warsztaty\pr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492375"/>
            <a:ext cx="4405312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pole tekstowe 5"/>
          <p:cNvSpPr txBox="1">
            <a:spLocks noChangeArrowheads="1"/>
          </p:cNvSpPr>
          <p:nvPr/>
        </p:nvSpPr>
        <p:spPr bwMode="auto">
          <a:xfrm>
            <a:off x="1763713" y="5876925"/>
            <a:ext cx="17335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3200"/>
              <a:t>przed …</a:t>
            </a:r>
          </a:p>
        </p:txBody>
      </p:sp>
      <p:sp>
        <p:nvSpPr>
          <p:cNvPr id="11270" name="pole tekstowe 6"/>
          <p:cNvSpPr txBox="1">
            <a:spLocks noChangeArrowheads="1"/>
          </p:cNvSpPr>
          <p:nvPr/>
        </p:nvSpPr>
        <p:spPr bwMode="auto">
          <a:xfrm>
            <a:off x="6084888" y="5876925"/>
            <a:ext cx="11636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3200"/>
              <a:t>po …</a:t>
            </a:r>
          </a:p>
        </p:txBody>
      </p:sp>
    </p:spTree>
    <p:extLst>
      <p:ext uri="{BB962C8B-B14F-4D97-AF65-F5344CB8AC3E}">
        <p14:creationId xmlns:p14="http://schemas.microsoft.com/office/powerpoint/2010/main" val="423464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C:\Users\BOGNA\Desktop\NPK_warsztaty\IMG_06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836613"/>
            <a:ext cx="406876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2" descr="C:\Users\BOGNA\Desktop\NPK_warsztaty\IMG_0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429000"/>
            <a:ext cx="40322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C:\Users\BOGNA\Desktop\NPK_warsztaty\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836613"/>
            <a:ext cx="443865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C:\Users\BOGNA\Desktop\NPK_warsztaty\mwga_bryl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3429000"/>
            <a:ext cx="440372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17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/>
              <a:t>tradycja, specyfika, unikatowość… co z tych haseł zostało ? </a:t>
            </a:r>
            <a:endParaRPr lang="pl-PL" dirty="0"/>
          </a:p>
        </p:txBody>
      </p:sp>
      <p:pic>
        <p:nvPicPr>
          <p:cNvPr id="13315" name="Picture 5" descr="C:\Users\BOGNA\Desktop\NPK_warsztaty\IMG_0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916113"/>
            <a:ext cx="623887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097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/>
              <a:t>tradycja, specyfika, unikatowość… co z tych haseł zostało ? </a:t>
            </a:r>
            <a:endParaRPr lang="pl-PL" dirty="0"/>
          </a:p>
        </p:txBody>
      </p:sp>
      <p:pic>
        <p:nvPicPr>
          <p:cNvPr id="14339" name="Picture 4" descr="C:\Users\BOGNA\Desktop\NPK_warsztaty\IMG_0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708920"/>
            <a:ext cx="431958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 descr="C:\Users\BOGNA\Desktop\NPK_warsztaty\IMG_06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08920"/>
            <a:ext cx="431958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15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C:\Users\BOGNA\Desktop\NPK_warsztaty\ogrodzenie_detal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284538"/>
            <a:ext cx="25431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C:\Users\BOGNA\Desktop\NPK_warsztaty\ogrodzenie_det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3357563"/>
            <a:ext cx="45116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" descr="C:\Users\BOGNA\Desktop\NPK_warsztaty\IMG_07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3375"/>
            <a:ext cx="37433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 descr="C:\Users\BOGNA\Desktop\NPK_warsztaty\zolte_He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33375"/>
            <a:ext cx="38163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704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/>
              <a:t>tradycja, specyfika, unikatowość… co z tych haseł zostało ? </a:t>
            </a:r>
            <a:endParaRPr lang="pl-PL" dirty="0"/>
          </a:p>
        </p:txBody>
      </p:sp>
      <p:pic>
        <p:nvPicPr>
          <p:cNvPr id="23554" name="Picture 2" descr="C:\Users\BOGNA\Desktop\NPK_warsztaty\lodka_kwietn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989138"/>
            <a:ext cx="6264275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73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BOGNA\Desktop\NPK_warsztaty\kost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988840"/>
            <a:ext cx="6264275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3058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/>
              <a:t>co dalej z Nadmorskim Parkiem </a:t>
            </a:r>
            <a:r>
              <a:rPr lang="pl-PL" b="1" dirty="0" smtClean="0"/>
              <a:t>Krajobrazowym</a:t>
            </a:r>
            <a:r>
              <a:rPr lang="pl-PL" dirty="0" smtClean="0"/>
              <a:t> 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082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/>
              <a:t>wnioski </a:t>
            </a:r>
            <a:endParaRPr lang="pl-PL" dirty="0"/>
          </a:p>
        </p:txBody>
      </p:sp>
      <p:pic>
        <p:nvPicPr>
          <p:cNvPr id="18435" name="Picture 2" descr="C:\Users\BOGNA\Desktop\NPK_warsztaty\Magical Snap - 2019.05.13 16.57 -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835150"/>
            <a:ext cx="84423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21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podpowiedzi</a:t>
            </a:r>
          </a:p>
        </p:txBody>
      </p:sp>
      <p:sp>
        <p:nvSpPr>
          <p:cNvPr id="19459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mtClean="0"/>
              <a:t>rozpoznanie historii miejsca</a:t>
            </a:r>
          </a:p>
          <a:p>
            <a:r>
              <a:rPr lang="pl-PL" smtClean="0"/>
              <a:t>rozpoznanie zasad tradycyjnej kultury geometrii przestrzeni – KRAJOBRAZ </a:t>
            </a:r>
          </a:p>
          <a:p>
            <a:r>
              <a:rPr lang="pl-PL" smtClean="0"/>
              <a:t>rozpoznanie form tradycyjnych form KULTUROWYCH (architektury i układów przestrzennych) </a:t>
            </a:r>
          </a:p>
          <a:p>
            <a:r>
              <a:rPr lang="pl-PL" smtClean="0"/>
              <a:t>rozpoznanie RODZAJU zagrożeń </a:t>
            </a:r>
          </a:p>
        </p:txBody>
      </p:sp>
    </p:spTree>
    <p:extLst>
      <p:ext uri="{BB962C8B-B14F-4D97-AF65-F5344CB8AC3E}">
        <p14:creationId xmlns:p14="http://schemas.microsoft.com/office/powerpoint/2010/main" val="92045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847" y="1628800"/>
            <a:ext cx="5134456" cy="39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Opis granic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(uchwała sejmiku z 27.04.2011)</a:t>
            </a:r>
            <a:endParaRPr lang="pl-PL" altLang="pl-PL" sz="27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7569133" y="1079186"/>
            <a:ext cx="461665" cy="4680520"/>
          </a:xfrm>
          <a:prstGeom prst="rect">
            <a:avLst/>
          </a:prstGeom>
          <a:solidFill>
            <a:srgbClr val="FFC00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l-PL" dirty="0" smtClean="0"/>
              <a:t>Element </a:t>
            </a:r>
            <a:r>
              <a:rPr lang="pl-PL" dirty="0" err="1" smtClean="0"/>
              <a:t>niedyskutowalny</a:t>
            </a:r>
            <a:r>
              <a:rPr lang="pl-PL" dirty="0" smtClean="0"/>
              <a:t> Planu ochrony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59660" y="6162710"/>
            <a:ext cx="8128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Arial Narrow" panose="020B0606020202030204" pitchFamily="34" charset="0"/>
              </a:rPr>
              <a:t>Możliwy projekt korekty granic Parku, o ile wynika to z koncepcji ochrony  (odrębna uchwała w sprawie NPK – nie Plan ochrony)</a:t>
            </a:r>
            <a:endParaRPr lang="pl-PL" sz="1600" dirty="0">
              <a:latin typeface="Arial Narrow" panose="020B060602020203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8484488" y="2189615"/>
            <a:ext cx="461665" cy="4680520"/>
          </a:xfrm>
          <a:prstGeom prst="rect">
            <a:avLst/>
          </a:prstGeom>
          <a:solidFill>
            <a:srgbClr val="92D05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l-PL" dirty="0" smtClean="0"/>
              <a:t>Element  </a:t>
            </a:r>
            <a:r>
              <a:rPr lang="pl-PL" dirty="0" err="1" smtClean="0"/>
              <a:t>dyskutowalny</a:t>
            </a:r>
            <a:r>
              <a:rPr lang="pl-PL" dirty="0" smtClean="0"/>
              <a:t> Planu ochrony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72055" y="5589240"/>
            <a:ext cx="7056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Arial Narrow" panose="020B0606020202030204" pitchFamily="34" charset="0"/>
              </a:rPr>
              <a:t>Opisanie granic parku krajobrazowego i otuliny zgodnie </a:t>
            </a:r>
            <a:r>
              <a:rPr lang="pl-PL" sz="1600" dirty="0" smtClean="0">
                <a:latin typeface="Arial Narrow" panose="020B0606020202030204" pitchFamily="34" charset="0"/>
              </a:rPr>
              <a:t>z rozporządzeniem </a:t>
            </a:r>
            <a:r>
              <a:rPr lang="pl-PL" sz="1600" dirty="0">
                <a:latin typeface="Arial Narrow" panose="020B0606020202030204" pitchFamily="34" charset="0"/>
              </a:rPr>
              <a:t>Ministra Środowiska z dnia 11 września 2012 r. w sprawie centralnego rejestru form ochrony przyrody </a:t>
            </a:r>
          </a:p>
        </p:txBody>
      </p:sp>
    </p:spTree>
    <p:extLst>
      <p:ext uri="{BB962C8B-B14F-4D97-AF65-F5344CB8AC3E}">
        <p14:creationId xmlns:p14="http://schemas.microsoft.com/office/powerpoint/2010/main" val="102453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BOGNA\Desktop\NPK_warsztaty\ulicow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1916113"/>
            <a:ext cx="2419350" cy="39608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3" name="Picture 3" descr="C:\Users\BOGNA\Desktop\NPK_warsztaty\wyspow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1916113"/>
            <a:ext cx="2503487" cy="39608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4" name="Picture 5" descr="C:\Users\BOGNA\Desktop\NPK_warsztaty\bagien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916113"/>
            <a:ext cx="2381250" cy="39608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/>
              <a:t>ten materiał został opracowany </a:t>
            </a:r>
            <a:br>
              <a:rPr lang="pl-PL" dirty="0" smtClean="0"/>
            </a:br>
            <a:r>
              <a:rPr lang="pl-PL" b="1" dirty="0" smtClean="0"/>
              <a:t>40 lat</a:t>
            </a:r>
            <a:r>
              <a:rPr lang="pl-PL" dirty="0" smtClean="0"/>
              <a:t> temu …</a:t>
            </a:r>
            <a:endParaRPr lang="pl-PL" dirty="0"/>
          </a:p>
        </p:txBody>
      </p:sp>
      <p:sp>
        <p:nvSpPr>
          <p:cNvPr id="20486" name="pole tekstowe 9"/>
          <p:cNvSpPr txBox="1">
            <a:spLocks noChangeArrowheads="1"/>
          </p:cNvSpPr>
          <p:nvPr/>
        </p:nvSpPr>
        <p:spPr bwMode="auto">
          <a:xfrm>
            <a:off x="611188" y="6092825"/>
            <a:ext cx="201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/>
              <a:t>Karwieńskie Błota</a:t>
            </a:r>
          </a:p>
        </p:txBody>
      </p:sp>
      <p:sp>
        <p:nvSpPr>
          <p:cNvPr id="20487" name="pole tekstowe 10"/>
          <p:cNvSpPr txBox="1">
            <a:spLocks noChangeArrowheads="1"/>
          </p:cNvSpPr>
          <p:nvPr/>
        </p:nvSpPr>
        <p:spPr bwMode="auto">
          <a:xfrm>
            <a:off x="3779838" y="6092825"/>
            <a:ext cx="1120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/>
              <a:t>Jastarnia</a:t>
            </a:r>
          </a:p>
        </p:txBody>
      </p:sp>
      <p:sp>
        <p:nvSpPr>
          <p:cNvPr id="20488" name="pole tekstowe 11"/>
          <p:cNvSpPr txBox="1">
            <a:spLocks noChangeArrowheads="1"/>
          </p:cNvSpPr>
          <p:nvPr/>
        </p:nvSpPr>
        <p:spPr bwMode="auto">
          <a:xfrm>
            <a:off x="6948488" y="6092825"/>
            <a:ext cx="53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/>
              <a:t>Hel</a:t>
            </a:r>
          </a:p>
        </p:txBody>
      </p:sp>
    </p:spTree>
    <p:extLst>
      <p:ext uri="{BB962C8B-B14F-4D97-AF65-F5344CB8AC3E}">
        <p14:creationId xmlns:p14="http://schemas.microsoft.com/office/powerpoint/2010/main" val="382491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C:\Users\BOGNA\Desktop\NPK_warsztaty\cec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33375"/>
            <a:ext cx="3946525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6" descr="C:\Users\BOGNA\Desktop\NPK_warsztaty\detal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33375"/>
            <a:ext cx="3919538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86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FOTOGRAFIE_BL\b_CANON\cyfra_2005\C018_Wladyslawowo\IMG_0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8800" dirty="0" smtClean="0">
                <a:solidFill>
                  <a:schemeClr val="bg1"/>
                </a:solidFill>
              </a:rPr>
              <a:t>???</a:t>
            </a:r>
            <a:endParaRPr lang="pl-PL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8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91891" y="3427253"/>
            <a:ext cx="842493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PLAN OCHRONY DLA </a:t>
            </a:r>
            <a:r>
              <a:rPr lang="pl-PL" b="1" dirty="0" smtClean="0"/>
              <a:t>NADMORSKIEGO PARKU KRAJOBRAZOWEGO</a:t>
            </a:r>
            <a:endParaRPr lang="pl-PL" b="1" dirty="0"/>
          </a:p>
          <a:p>
            <a:pPr algn="ctr"/>
            <a:r>
              <a:rPr lang="pl-PL" sz="2400" b="1" dirty="0"/>
              <a:t>OPERAT KSZTAŁTOWANIA FUNKCJI TURYSTYCZNEJ, REKREACYJNEJ </a:t>
            </a:r>
            <a:r>
              <a:rPr lang="pl-PL" sz="2400" b="1" dirty="0" smtClean="0"/>
              <a:t>I </a:t>
            </a:r>
            <a:r>
              <a:rPr lang="pl-PL" sz="2400" b="1" dirty="0"/>
              <a:t>EDUKACYJNEJ</a:t>
            </a:r>
          </a:p>
          <a:p>
            <a:r>
              <a:rPr lang="pl-PL" sz="2400" dirty="0"/>
              <a:t> </a:t>
            </a:r>
          </a:p>
          <a:p>
            <a:r>
              <a:rPr lang="pl-PL" sz="1600" b="1" dirty="0" smtClean="0"/>
              <a:t>Zespół autorski: </a:t>
            </a:r>
          </a:p>
          <a:p>
            <a:r>
              <a:rPr lang="pl-PL" sz="1600" b="1" dirty="0"/>
              <a:t>	</a:t>
            </a:r>
            <a:r>
              <a:rPr lang="pl-PL" sz="1600" b="1" dirty="0" smtClean="0"/>
              <a:t>  dr </a:t>
            </a:r>
            <a:r>
              <a:rPr lang="pl-PL" sz="1600" b="1" dirty="0"/>
              <a:t>inż. arch. Barbara Jaszczuk-Skolimowska - kierownik zespołu</a:t>
            </a:r>
          </a:p>
          <a:p>
            <a:r>
              <a:rPr lang="pl-PL" sz="1600" b="1" dirty="0"/>
              <a:t>	  mgr Wojciech Kiełb</a:t>
            </a:r>
          </a:p>
          <a:p>
            <a:r>
              <a:rPr lang="pl-PL" sz="1600" b="1" dirty="0"/>
              <a:t>	  mgr Aleksandra Nowicka</a:t>
            </a:r>
          </a:p>
          <a:p>
            <a:r>
              <a:rPr lang="pl-PL" sz="1600" b="1" dirty="0"/>
              <a:t>	  dr hab. Maciej </a:t>
            </a:r>
            <a:r>
              <a:rPr lang="pl-PL" sz="1600" b="1" dirty="0" err="1"/>
              <a:t>Przewoźniak</a:t>
            </a:r>
            <a:endParaRPr lang="pl-PL" sz="16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37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2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528" y="604420"/>
            <a:ext cx="84249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u="sng" dirty="0" smtClean="0"/>
              <a:t>Główne problemy:</a:t>
            </a:r>
          </a:p>
          <a:p>
            <a:endParaRPr lang="pl-PL" b="1" dirty="0" smtClean="0"/>
          </a:p>
          <a:p>
            <a:pPr marL="285750" indent="-285750" algn="just">
              <a:buFontTx/>
              <a:buChar char="-"/>
            </a:pPr>
            <a:r>
              <a:rPr lang="pl-PL" b="1" dirty="0" smtClean="0"/>
              <a:t>dewastacja unikalnych walorów przyrodniczych i krajobrazowych w </a:t>
            </a:r>
            <a:r>
              <a:rPr lang="pl-PL" b="1" dirty="0"/>
              <a:t>wyniku użytkowania </a:t>
            </a:r>
            <a:r>
              <a:rPr lang="pl-PL" b="1" dirty="0" smtClean="0"/>
              <a:t>rekreacyjno-turystycznego</a:t>
            </a:r>
          </a:p>
          <a:p>
            <a:pPr marL="285750" indent="-285750" algn="just">
              <a:buFontTx/>
              <a:buChar char="-"/>
            </a:pPr>
            <a:r>
              <a:rPr lang="pl-PL" b="1" dirty="0"/>
              <a:t>zróżnicowanie form zagospodarowania turystycznego i </a:t>
            </a:r>
            <a:r>
              <a:rPr lang="pl-PL" b="1" dirty="0" smtClean="0"/>
              <a:t>rekreacyjnego,         w tym wiele </a:t>
            </a:r>
            <a:r>
              <a:rPr lang="pl-PL" b="1" dirty="0"/>
              <a:t>form </a:t>
            </a:r>
            <a:r>
              <a:rPr lang="pl-PL" b="1" dirty="0" err="1"/>
              <a:t>substandardowego</a:t>
            </a:r>
            <a:r>
              <a:rPr lang="pl-PL" b="1" dirty="0"/>
              <a:t> zagospodarowania </a:t>
            </a:r>
            <a:r>
              <a:rPr lang="pl-PL" b="1" dirty="0" smtClean="0"/>
              <a:t>oraz zabudowy lokalizowanej nielegalnie</a:t>
            </a:r>
          </a:p>
          <a:p>
            <a:pPr marL="285750" indent="-285750" algn="just">
              <a:buFontTx/>
              <a:buChar char="-"/>
            </a:pPr>
            <a:r>
              <a:rPr lang="pl-PL" b="1" dirty="0"/>
              <a:t>trudność oszacowania pojemności bazy turystyczno-rekreacyjnej (duża niezgodność danych statystycznych ze stanem faktycznym)</a:t>
            </a:r>
          </a:p>
          <a:p>
            <a:pPr marL="285750" indent="-285750" algn="just">
              <a:buFontTx/>
              <a:buChar char="-"/>
            </a:pPr>
            <a:r>
              <a:rPr lang="pl-PL" b="1" dirty="0" smtClean="0"/>
              <a:t>bardzo duża sezonowość wykorzystania bazy turystycznej i związane z tym zróżnicowanie jej funkcji i standardu</a:t>
            </a:r>
          </a:p>
          <a:p>
            <a:pPr marL="285750" indent="-285750" algn="just">
              <a:buFontTx/>
              <a:buChar char="-"/>
            </a:pPr>
            <a:r>
              <a:rPr lang="pl-PL" b="1" dirty="0" smtClean="0"/>
              <a:t>dynamika </a:t>
            </a:r>
            <a:r>
              <a:rPr lang="pl-PL" b="1" dirty="0"/>
              <a:t>rozwoju bazy turystyczno-rekreacyjnej w Parku i w jego otoczeniu oraz brak koordynacji w skali </a:t>
            </a:r>
            <a:r>
              <a:rPr lang="pl-PL" b="1" dirty="0" smtClean="0"/>
              <a:t>subregionu</a:t>
            </a:r>
          </a:p>
          <a:p>
            <a:pPr marL="285750" indent="-285750" algn="just">
              <a:buFontTx/>
              <a:buChar char="-"/>
            </a:pPr>
            <a:r>
              <a:rPr lang="pl-PL" b="1" dirty="0" smtClean="0"/>
              <a:t>brak </a:t>
            </a:r>
            <a:r>
              <a:rPr lang="pl-PL" b="1" dirty="0"/>
              <a:t>powszechnego udostępnienia informacji </a:t>
            </a:r>
            <a:r>
              <a:rPr lang="pl-PL" b="1" dirty="0" smtClean="0"/>
              <a:t>na temat </a:t>
            </a:r>
            <a:r>
              <a:rPr lang="pl-PL" b="1" dirty="0"/>
              <a:t>Parku, w tym </a:t>
            </a:r>
            <a:r>
              <a:rPr lang="pl-PL" b="1" dirty="0" smtClean="0"/>
              <a:t>skutków </a:t>
            </a:r>
            <a:r>
              <a:rPr lang="pl-PL" b="1" dirty="0"/>
              <a:t>środowiskowych działalności gospodarczo-turystycznej   </a:t>
            </a:r>
            <a:endParaRPr lang="pl-PL" b="1" dirty="0" smtClean="0"/>
          </a:p>
          <a:p>
            <a:pPr marL="285750" indent="-285750" algn="just">
              <a:buFontTx/>
              <a:buChar char="-"/>
            </a:pPr>
            <a:r>
              <a:rPr lang="pl-PL" b="1" dirty="0" smtClean="0"/>
              <a:t>brak wzorców </a:t>
            </a:r>
            <a:r>
              <a:rPr lang="pl-PL" b="1" dirty="0"/>
              <a:t>dla niezbędnego wskazania odpowiednich do uwarunkowań przyrodniczych  kierunków zagospodarowania </a:t>
            </a:r>
            <a:r>
              <a:rPr lang="pl-PL" b="1" dirty="0" smtClean="0"/>
              <a:t>turystyczno-rekreacyjnego</a:t>
            </a:r>
          </a:p>
        </p:txBody>
      </p:sp>
    </p:spTree>
    <p:extLst>
      <p:ext uri="{BB962C8B-B14F-4D97-AF65-F5344CB8AC3E}">
        <p14:creationId xmlns:p14="http://schemas.microsoft.com/office/powerpoint/2010/main" val="233366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7" y="2649538"/>
            <a:ext cx="2289175" cy="1716087"/>
          </a:xfrm>
        </p:spPr>
      </p:pic>
      <p:sp>
        <p:nvSpPr>
          <p:cNvPr id="7" name="pole tekstowe 6"/>
          <p:cNvSpPr txBox="1"/>
          <p:nvPr/>
        </p:nvSpPr>
        <p:spPr>
          <a:xfrm>
            <a:off x="419540" y="4314582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Plaża Chałupy</a:t>
            </a:r>
            <a:endParaRPr lang="pl-PL" sz="1600" b="1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40" y="566683"/>
            <a:ext cx="2280252" cy="1710189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395536" y="222635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Plaża Dębki</a:t>
            </a:r>
            <a:endParaRPr lang="pl-PL" sz="1600" b="1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40" y="4743146"/>
            <a:ext cx="2280252" cy="1710189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395536" y="6413684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Molo Jurata</a:t>
            </a:r>
            <a:endParaRPr lang="pl-PL" sz="1600" b="1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683568" y="184924"/>
            <a:ext cx="5760640" cy="294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/>
              <a:t>ATRAKCJE TURYSTYCZNE NPK</a:t>
            </a:r>
            <a:endParaRPr lang="pl-PL" sz="22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39" b="14568"/>
          <a:stretch/>
        </p:blipFill>
        <p:spPr>
          <a:xfrm>
            <a:off x="3419871" y="4732275"/>
            <a:ext cx="2413593" cy="1721059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3434306" y="6402814"/>
            <a:ext cx="2577854" cy="34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 smtClean="0"/>
              <a:t>Fokarium</a:t>
            </a:r>
            <a:r>
              <a:rPr lang="pl-PL" sz="1600" b="1" dirty="0" smtClean="0"/>
              <a:t> w Helu</a:t>
            </a:r>
            <a:endParaRPr lang="pl-PL" sz="1600" b="1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6444208" y="4365104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Muzeum Obrony Wybrzeża</a:t>
            </a:r>
            <a:endParaRPr lang="pl-PL" sz="1600" b="1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5"/>
          <a:stretch/>
        </p:blipFill>
        <p:spPr>
          <a:xfrm>
            <a:off x="6516216" y="4743146"/>
            <a:ext cx="2309324" cy="1670538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"/>
          <a:stretch/>
        </p:blipFill>
        <p:spPr>
          <a:xfrm>
            <a:off x="3421705" y="2637808"/>
            <a:ext cx="2411760" cy="1720468"/>
          </a:xfrm>
          <a:prstGeom prst="rect">
            <a:avLst/>
          </a:prstGeom>
        </p:spPr>
      </p:pic>
      <p:sp>
        <p:nvSpPr>
          <p:cNvPr id="20" name="pole tekstowe 19"/>
          <p:cNvSpPr txBox="1"/>
          <p:nvPr/>
        </p:nvSpPr>
        <p:spPr>
          <a:xfrm>
            <a:off x="6625414" y="6413684"/>
            <a:ext cx="2219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Szkoły surfingu</a:t>
            </a:r>
            <a:endParaRPr lang="pl-PL" sz="1600" b="1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3419872" y="4329295"/>
            <a:ext cx="2219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Port w Jastarni</a:t>
            </a:r>
            <a:endParaRPr lang="pl-PL" sz="1600" b="1" dirty="0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2" b="6295"/>
          <a:stretch/>
        </p:blipFill>
        <p:spPr>
          <a:xfrm>
            <a:off x="3421705" y="548680"/>
            <a:ext cx="2411759" cy="1727296"/>
          </a:xfrm>
          <a:prstGeom prst="rect">
            <a:avLst/>
          </a:prstGeom>
        </p:spPr>
      </p:pic>
      <p:sp>
        <p:nvSpPr>
          <p:cNvPr id="24" name="pole tekstowe 23"/>
          <p:cNvSpPr txBox="1"/>
          <p:nvPr/>
        </p:nvSpPr>
        <p:spPr>
          <a:xfrm>
            <a:off x="3421705" y="2259098"/>
            <a:ext cx="2219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Tereny leśne</a:t>
            </a:r>
            <a:endParaRPr lang="pl-PL" sz="1600" b="1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r="10534"/>
          <a:stretch/>
        </p:blipFill>
        <p:spPr>
          <a:xfrm>
            <a:off x="6516848" y="545001"/>
            <a:ext cx="2199493" cy="1713604"/>
          </a:xfrm>
          <a:prstGeom prst="rect">
            <a:avLst/>
          </a:prstGeom>
        </p:spPr>
      </p:pic>
      <p:sp>
        <p:nvSpPr>
          <p:cNvPr id="23" name="pole tekstowe 22"/>
          <p:cNvSpPr txBox="1"/>
          <p:nvPr/>
        </p:nvSpPr>
        <p:spPr>
          <a:xfrm>
            <a:off x="6506408" y="2223805"/>
            <a:ext cx="2458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Ścieżki rowerowe</a:t>
            </a:r>
            <a:endParaRPr lang="pl-PL" sz="1600" b="1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915" y="2622589"/>
            <a:ext cx="2275608" cy="17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4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" r="5507" b="7631"/>
          <a:stretch/>
        </p:blipFill>
        <p:spPr>
          <a:xfrm>
            <a:off x="6294606" y="2630173"/>
            <a:ext cx="2381250" cy="1558925"/>
          </a:xfrm>
        </p:spPr>
      </p:pic>
      <p:sp>
        <p:nvSpPr>
          <p:cNvPr id="4" name="pole tekstowe 3"/>
          <p:cNvSpPr txBox="1"/>
          <p:nvPr/>
        </p:nvSpPr>
        <p:spPr>
          <a:xfrm>
            <a:off x="1691680" y="121736"/>
            <a:ext cx="7452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/>
              <a:t>FORMY ZAINWESTOWANIA TURYSTYCZNEGO NPK</a:t>
            </a:r>
            <a:endParaRPr lang="pl-PL" sz="22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4"/>
          <a:stretch/>
        </p:blipFill>
        <p:spPr>
          <a:xfrm>
            <a:off x="413791" y="620947"/>
            <a:ext cx="2555777" cy="167362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4" y="620947"/>
            <a:ext cx="2520280" cy="1673623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3291844" y="2325373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H</a:t>
            </a:r>
            <a:r>
              <a:rPr lang="pl-PL" sz="1600" b="1" dirty="0" smtClean="0"/>
              <a:t>el</a:t>
            </a:r>
            <a:endParaRPr lang="pl-PL" sz="1600" b="1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3291844" y="4214449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Jastrzębia Góra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291844" y="6326027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Jurata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9"/>
          <a:stretch/>
        </p:blipFill>
        <p:spPr>
          <a:xfrm>
            <a:off x="3291845" y="4604894"/>
            <a:ext cx="2520280" cy="1704426"/>
          </a:xfrm>
          <a:prstGeom prst="rect">
            <a:avLst/>
          </a:prstGeom>
        </p:spPr>
      </p:pic>
      <p:sp>
        <p:nvSpPr>
          <p:cNvPr id="21" name="pole tekstowe 20"/>
          <p:cNvSpPr txBox="1"/>
          <p:nvPr/>
        </p:nvSpPr>
        <p:spPr>
          <a:xfrm>
            <a:off x="413790" y="2308496"/>
            <a:ext cx="2878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Dojście do plaży Białogóra</a:t>
            </a:r>
            <a:endParaRPr lang="pl-PL" sz="1600" b="1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/>
          <a:stretch/>
        </p:blipFill>
        <p:spPr>
          <a:xfrm>
            <a:off x="6222429" y="620946"/>
            <a:ext cx="2372173" cy="1673623"/>
          </a:xfrm>
          <a:prstGeom prst="rect">
            <a:avLst/>
          </a:prstGeom>
        </p:spPr>
      </p:pic>
      <p:sp>
        <p:nvSpPr>
          <p:cNvPr id="22" name="pole tekstowe 21"/>
          <p:cNvSpPr txBox="1"/>
          <p:nvPr/>
        </p:nvSpPr>
        <p:spPr>
          <a:xfrm>
            <a:off x="6243261" y="4210189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Gastronomia Jurata</a:t>
            </a: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13"/>
          <a:stretch/>
        </p:blipFill>
        <p:spPr>
          <a:xfrm>
            <a:off x="6319985" y="4558683"/>
            <a:ext cx="2372173" cy="1704426"/>
          </a:xfrm>
          <a:prstGeom prst="rect">
            <a:avLst/>
          </a:prstGeom>
        </p:spPr>
      </p:pic>
      <p:sp>
        <p:nvSpPr>
          <p:cNvPr id="24" name="pole tekstowe 23"/>
          <p:cNvSpPr txBox="1"/>
          <p:nvPr/>
        </p:nvSpPr>
        <p:spPr>
          <a:xfrm>
            <a:off x="6237505" y="6309320"/>
            <a:ext cx="2546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Gastronomia Jastarnia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6228184" y="2291619"/>
            <a:ext cx="2555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Wieża widokowa Dębki</a:t>
            </a:r>
            <a:endParaRPr lang="pl-PL" sz="1600" b="1" dirty="0"/>
          </a:p>
        </p:txBody>
      </p:sp>
      <p:pic>
        <p:nvPicPr>
          <p:cNvPr id="26" name="Obraz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" r="4863" b="541"/>
          <a:stretch/>
        </p:blipFill>
        <p:spPr>
          <a:xfrm>
            <a:off x="413790" y="4614348"/>
            <a:ext cx="2499979" cy="1694972"/>
          </a:xfrm>
          <a:prstGeom prst="rect">
            <a:avLst/>
          </a:prstGeom>
        </p:spPr>
      </p:pic>
      <p:sp>
        <p:nvSpPr>
          <p:cNvPr id="27" name="pole tekstowe 26"/>
          <p:cNvSpPr txBox="1"/>
          <p:nvPr/>
        </p:nvSpPr>
        <p:spPr>
          <a:xfrm>
            <a:off x="427333" y="6302884"/>
            <a:ext cx="3280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Odpady turystyczne Karwia</a:t>
            </a:r>
          </a:p>
        </p:txBody>
      </p:sp>
      <p:pic>
        <p:nvPicPr>
          <p:cNvPr id="28" name="Obraz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6" b="9241"/>
          <a:stretch/>
        </p:blipFill>
        <p:spPr>
          <a:xfrm>
            <a:off x="3291846" y="2660070"/>
            <a:ext cx="2520280" cy="1554379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4" b="6593"/>
          <a:stretch/>
        </p:blipFill>
        <p:spPr>
          <a:xfrm>
            <a:off x="427334" y="2636911"/>
            <a:ext cx="2520280" cy="1573277"/>
          </a:xfrm>
          <a:prstGeom prst="rect">
            <a:avLst/>
          </a:prstGeom>
        </p:spPr>
      </p:pic>
      <p:sp>
        <p:nvSpPr>
          <p:cNvPr id="30" name="pole tekstowe 29"/>
          <p:cNvSpPr txBox="1"/>
          <p:nvPr/>
        </p:nvSpPr>
        <p:spPr>
          <a:xfrm>
            <a:off x="413791" y="4232396"/>
            <a:ext cx="2718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Dojście do plaży Chałupy</a:t>
            </a:r>
            <a:endParaRPr 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65509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10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41" y="634747"/>
            <a:ext cx="2471737" cy="1641475"/>
          </a:xfrm>
        </p:spPr>
      </p:pic>
      <p:pic>
        <p:nvPicPr>
          <p:cNvPr id="4" name="Symbol zastępczy zawartości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4" r="23851"/>
          <a:stretch/>
        </p:blipFill>
        <p:spPr>
          <a:xfrm>
            <a:off x="395536" y="639293"/>
            <a:ext cx="2520280" cy="163693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95536" y="230563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Camping Chałupy</a:t>
            </a:r>
            <a:endParaRPr lang="pl-PL" sz="1600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1" r="8495"/>
          <a:stretch/>
        </p:blipFill>
        <p:spPr>
          <a:xfrm>
            <a:off x="3505331" y="4581128"/>
            <a:ext cx="2470441" cy="169277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5"/>
          <a:stretch/>
        </p:blipFill>
        <p:spPr>
          <a:xfrm>
            <a:off x="377788" y="2638714"/>
            <a:ext cx="2538028" cy="1589774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377787" y="4228488"/>
            <a:ext cx="3156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Domki na wynajem Dębki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3059832" y="121736"/>
            <a:ext cx="47525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/>
              <a:t>BAZA NOCLEGOWA NPK</a:t>
            </a:r>
            <a:endParaRPr lang="pl-PL" sz="22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3491880" y="2276223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Apartamenty Jurata</a:t>
            </a:r>
            <a:endParaRPr lang="pl-PL" sz="1600" b="1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r="6808"/>
          <a:stretch/>
        </p:blipFill>
        <p:spPr>
          <a:xfrm>
            <a:off x="3491880" y="2625718"/>
            <a:ext cx="2483892" cy="1615765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3491880" y="4211568"/>
            <a:ext cx="2538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Wille w Jastarni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>
          <a:xfrm>
            <a:off x="395536" y="4563126"/>
            <a:ext cx="2520280" cy="1710778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3533931" y="6268614"/>
            <a:ext cx="2578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Dom Zdrojowy Jastarnia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377788" y="6273904"/>
            <a:ext cx="3114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Domki na wynajem Dębki</a:t>
            </a: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4" b="5612"/>
          <a:stretch/>
        </p:blipFill>
        <p:spPr>
          <a:xfrm>
            <a:off x="3492004" y="639291"/>
            <a:ext cx="2483768" cy="1636931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6300191" y="2305629"/>
            <a:ext cx="2578837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Pokoje Gościnne Hel</a:t>
            </a:r>
            <a:endParaRPr lang="pl-PL" sz="1600" b="1" dirty="0"/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4" b="9137"/>
          <a:stretch/>
        </p:blipFill>
        <p:spPr>
          <a:xfrm>
            <a:off x="6300192" y="2644185"/>
            <a:ext cx="2483768" cy="1567384"/>
          </a:xfrm>
          <a:prstGeom prst="rect">
            <a:avLst/>
          </a:prstGeom>
        </p:spPr>
      </p:pic>
      <p:sp>
        <p:nvSpPr>
          <p:cNvPr id="21" name="pole tekstowe 20"/>
          <p:cNvSpPr txBox="1"/>
          <p:nvPr/>
        </p:nvSpPr>
        <p:spPr>
          <a:xfrm>
            <a:off x="6300192" y="4211568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Jastarnia wczasy</a:t>
            </a:r>
          </a:p>
          <a:p>
            <a:endParaRPr lang="pl-PL" sz="1600" b="1" dirty="0"/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6" b="16449"/>
          <a:stretch/>
        </p:blipFill>
        <p:spPr>
          <a:xfrm>
            <a:off x="6300191" y="4581128"/>
            <a:ext cx="2483769" cy="1692776"/>
          </a:xfrm>
          <a:prstGeom prst="rect">
            <a:avLst/>
          </a:prstGeom>
        </p:spPr>
      </p:pic>
      <p:sp>
        <p:nvSpPr>
          <p:cNvPr id="23" name="pole tekstowe 22"/>
          <p:cNvSpPr txBox="1"/>
          <p:nvPr/>
        </p:nvSpPr>
        <p:spPr>
          <a:xfrm>
            <a:off x="6300192" y="6270052"/>
            <a:ext cx="3096344" cy="342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Pokoje Gościnne Kuźnica</a:t>
            </a:r>
          </a:p>
        </p:txBody>
      </p:sp>
    </p:spTree>
    <p:extLst>
      <p:ext uri="{BB962C8B-B14F-4D97-AF65-F5344CB8AC3E}">
        <p14:creationId xmlns:p14="http://schemas.microsoft.com/office/powerpoint/2010/main" val="308972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347864" y="619577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Rejon Karwieńskich Błot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58" t="27005" r="7938" b="10495"/>
          <a:stretch/>
        </p:blipFill>
        <p:spPr bwMode="auto">
          <a:xfrm>
            <a:off x="3465083" y="3194592"/>
            <a:ext cx="5355389" cy="292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588224" y="6057273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/>
              <a:t>http://mapy.geoportal.gov.pl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29" t="37116" r="18478" b="16978"/>
          <a:stretch/>
        </p:blipFill>
        <p:spPr bwMode="auto">
          <a:xfrm>
            <a:off x="4426450" y="315240"/>
            <a:ext cx="4248472" cy="235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4411767" y="267160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Rejon Ostrowa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660232" y="2647945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/>
              <a:t>http://mapy.geoportal.gov.pl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5" y="3793273"/>
            <a:ext cx="3250169" cy="157994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45" b="23728"/>
          <a:stretch/>
        </p:blipFill>
        <p:spPr>
          <a:xfrm>
            <a:off x="142273" y="824974"/>
            <a:ext cx="4069687" cy="1523906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150847" y="2827223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Tereny </a:t>
            </a:r>
            <a:r>
              <a:rPr lang="pl-PL" b="1" smtClean="0"/>
              <a:t>rekreacji indywidualnej</a:t>
            </a:r>
            <a:endParaRPr lang="pl-PL" b="1" dirty="0" smtClean="0"/>
          </a:p>
        </p:txBody>
      </p:sp>
    </p:spTree>
    <p:extLst>
      <p:ext uri="{BB962C8B-B14F-4D97-AF65-F5344CB8AC3E}">
        <p14:creationId xmlns:p14="http://schemas.microsoft.com/office/powerpoint/2010/main" val="307762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3">
            <a:extLst>
              <a:ext uri="{FF2B5EF4-FFF2-40B4-BE49-F238E27FC236}">
                <a16:creationId xmlns="" xmlns:a16="http://schemas.microsoft.com/office/drawing/2014/main" id="{FBBEC622-9736-4FC5-B322-69F89AC349C0}"/>
              </a:ext>
            </a:extLst>
          </p:cNvPr>
          <p:cNvSpPr txBox="1"/>
          <p:nvPr/>
        </p:nvSpPr>
        <p:spPr>
          <a:xfrm>
            <a:off x="2691646" y="324865"/>
            <a:ext cx="3760707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OPERAT ZAGOSPODAROWANIA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PRZESTRZENNEGO NPK</a:t>
            </a:r>
          </a:p>
        </p:txBody>
      </p:sp>
      <p:sp>
        <p:nvSpPr>
          <p:cNvPr id="3" name="pole tekstowe 4">
            <a:extLst>
              <a:ext uri="{FF2B5EF4-FFF2-40B4-BE49-F238E27FC236}">
                <a16:creationId xmlns="" xmlns:a16="http://schemas.microsoft.com/office/drawing/2014/main" id="{FFFA5EDD-4E14-4168-9DDE-39D27FF90E45}"/>
              </a:ext>
            </a:extLst>
          </p:cNvPr>
          <p:cNvSpPr txBox="1"/>
          <p:nvPr/>
        </p:nvSpPr>
        <p:spPr>
          <a:xfrm>
            <a:off x="2409233" y="1422048"/>
            <a:ext cx="2850779" cy="369335"/>
          </a:xfrm>
          <a:prstGeom prst="rect">
            <a:avLst/>
          </a:prstGeom>
          <a:solidFill>
            <a:srgbClr val="DAE3F3"/>
          </a:solidFill>
          <a:ln w="9528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PRZESTRZEŃ</a:t>
            </a:r>
          </a:p>
        </p:txBody>
      </p:sp>
      <p:sp>
        <p:nvSpPr>
          <p:cNvPr id="4" name="pole tekstowe 5">
            <a:extLst>
              <a:ext uri="{FF2B5EF4-FFF2-40B4-BE49-F238E27FC236}">
                <a16:creationId xmlns="" xmlns:a16="http://schemas.microsoft.com/office/drawing/2014/main" id="{5CE1BA54-A2BE-4C6F-9844-E53E33BA8B6A}"/>
              </a:ext>
            </a:extLst>
          </p:cNvPr>
          <p:cNvSpPr txBox="1"/>
          <p:nvPr/>
        </p:nvSpPr>
        <p:spPr>
          <a:xfrm>
            <a:off x="2409242" y="2294787"/>
            <a:ext cx="2850779" cy="830997"/>
          </a:xfrm>
          <a:prstGeom prst="rect">
            <a:avLst/>
          </a:prstGeom>
          <a:solidFill>
            <a:srgbClr val="DAE3F3"/>
          </a:solidFill>
          <a:ln w="9528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Środowisko przyrodnicze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(skały, woda, powietrze,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organizmy żywe)</a:t>
            </a:r>
          </a:p>
        </p:txBody>
      </p:sp>
      <p:sp>
        <p:nvSpPr>
          <p:cNvPr id="5" name="pole tekstowe 6">
            <a:extLst>
              <a:ext uri="{FF2B5EF4-FFF2-40B4-BE49-F238E27FC236}">
                <a16:creationId xmlns="" xmlns:a16="http://schemas.microsoft.com/office/drawing/2014/main" id="{7FAB7261-E2BB-4505-B145-97E00E923D68}"/>
              </a:ext>
            </a:extLst>
          </p:cNvPr>
          <p:cNvSpPr txBox="1"/>
          <p:nvPr/>
        </p:nvSpPr>
        <p:spPr>
          <a:xfrm>
            <a:off x="2409242" y="3458617"/>
            <a:ext cx="2850770" cy="600166"/>
          </a:xfrm>
          <a:prstGeom prst="rect">
            <a:avLst/>
          </a:prstGeom>
          <a:solidFill>
            <a:srgbClr val="DAE3F3"/>
          </a:solidFill>
          <a:ln w="9528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Dziedzictwo kulturowe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(obiekty i układy zabytkowe)</a:t>
            </a:r>
          </a:p>
        </p:txBody>
      </p:sp>
      <p:sp>
        <p:nvSpPr>
          <p:cNvPr id="6" name="pole tekstowe 7">
            <a:extLst>
              <a:ext uri="{FF2B5EF4-FFF2-40B4-BE49-F238E27FC236}">
                <a16:creationId xmlns="" xmlns:a16="http://schemas.microsoft.com/office/drawing/2014/main" id="{115A0461-047D-42A7-B768-FC6D971D9C3B}"/>
              </a:ext>
            </a:extLst>
          </p:cNvPr>
          <p:cNvSpPr txBox="1"/>
          <p:nvPr/>
        </p:nvSpPr>
        <p:spPr>
          <a:xfrm>
            <a:off x="2409233" y="4475722"/>
            <a:ext cx="2850779" cy="830997"/>
          </a:xfrm>
          <a:prstGeom prst="rect">
            <a:avLst/>
          </a:prstGeom>
          <a:solidFill>
            <a:srgbClr val="DAE3F3"/>
          </a:solidFill>
          <a:ln w="9528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Środowisko zbudowane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(osadnictwo, infrastruktura,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gospodarka …)</a:t>
            </a:r>
          </a:p>
        </p:txBody>
      </p:sp>
      <p:sp>
        <p:nvSpPr>
          <p:cNvPr id="7" name="pole tekstowe 8">
            <a:extLst>
              <a:ext uri="{FF2B5EF4-FFF2-40B4-BE49-F238E27FC236}">
                <a16:creationId xmlns="" xmlns:a16="http://schemas.microsoft.com/office/drawing/2014/main" id="{58EFA713-511C-486B-B756-09DE76806520}"/>
              </a:ext>
            </a:extLst>
          </p:cNvPr>
          <p:cNvSpPr txBox="1"/>
          <p:nvPr/>
        </p:nvSpPr>
        <p:spPr>
          <a:xfrm>
            <a:off x="5809839" y="2294788"/>
            <a:ext cx="513410" cy="3011932"/>
          </a:xfrm>
          <a:prstGeom prst="rect">
            <a:avLst/>
          </a:prstGeom>
          <a:solidFill>
            <a:srgbClr val="DAE3F3"/>
          </a:solidFill>
          <a:ln w="9528" cap="flat">
            <a:solidFill>
              <a:srgbClr val="4472C4"/>
            </a:solidFill>
            <a:prstDash val="solid"/>
            <a:miter/>
          </a:ln>
        </p:spPr>
        <p:txBody>
          <a:bodyPr vert="wordArtVert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Krajobraz</a:t>
            </a:r>
          </a:p>
        </p:txBody>
      </p:sp>
      <p:cxnSp>
        <p:nvCxnSpPr>
          <p:cNvPr id="8" name="Łącznik prosty 14">
            <a:extLst>
              <a:ext uri="{FF2B5EF4-FFF2-40B4-BE49-F238E27FC236}">
                <a16:creationId xmlns="" xmlns:a16="http://schemas.microsoft.com/office/drawing/2014/main" id="{83FD051C-7662-4251-8386-A737883CE6DF}"/>
              </a:ext>
            </a:extLst>
          </p:cNvPr>
          <p:cNvCxnSpPr>
            <a:stCxn id="3" idx="1"/>
          </p:cNvCxnSpPr>
          <p:nvPr/>
        </p:nvCxnSpPr>
        <p:spPr>
          <a:xfrm flipH="1">
            <a:off x="1864306" y="1606711"/>
            <a:ext cx="544927" cy="0"/>
          </a:xfrm>
          <a:prstGeom prst="straightConnector1">
            <a:avLst/>
          </a:prstGeom>
          <a:noFill/>
          <a:ln w="25400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9" name="Łącznik prosty 16">
            <a:extLst>
              <a:ext uri="{FF2B5EF4-FFF2-40B4-BE49-F238E27FC236}">
                <a16:creationId xmlns="" xmlns:a16="http://schemas.microsoft.com/office/drawing/2014/main" id="{8E4C72DD-A7DC-4A90-BF14-44F0B126EA23}"/>
              </a:ext>
            </a:extLst>
          </p:cNvPr>
          <p:cNvCxnSpPr/>
          <p:nvPr/>
        </p:nvCxnSpPr>
        <p:spPr>
          <a:xfrm flipV="1">
            <a:off x="1864297" y="1600318"/>
            <a:ext cx="0" cy="3291273"/>
          </a:xfrm>
          <a:prstGeom prst="straightConnector1">
            <a:avLst/>
          </a:prstGeom>
          <a:noFill/>
          <a:ln w="25400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0" name="Łącznik prosty ze strzałką 19">
            <a:extLst>
              <a:ext uri="{FF2B5EF4-FFF2-40B4-BE49-F238E27FC236}">
                <a16:creationId xmlns="" xmlns:a16="http://schemas.microsoft.com/office/drawing/2014/main" id="{D9DF9472-75F9-42CB-B5D5-787930737AF2}"/>
              </a:ext>
            </a:extLst>
          </p:cNvPr>
          <p:cNvCxnSpPr/>
          <p:nvPr/>
        </p:nvCxnSpPr>
        <p:spPr>
          <a:xfrm>
            <a:off x="1864306" y="2760957"/>
            <a:ext cx="544927" cy="0"/>
          </a:xfrm>
          <a:prstGeom prst="straightConnector1">
            <a:avLst/>
          </a:prstGeom>
          <a:noFill/>
          <a:ln w="25400" cap="flat">
            <a:solidFill>
              <a:srgbClr val="4472C4"/>
            </a:solidFill>
            <a:prstDash val="solid"/>
            <a:miter/>
            <a:tailEnd type="triangle" w="lg" len="lg"/>
          </a:ln>
        </p:spPr>
      </p:cxnSp>
      <p:cxnSp>
        <p:nvCxnSpPr>
          <p:cNvPr id="11" name="Łącznik prosty ze strzałką 21">
            <a:extLst>
              <a:ext uri="{FF2B5EF4-FFF2-40B4-BE49-F238E27FC236}">
                <a16:creationId xmlns="" xmlns:a16="http://schemas.microsoft.com/office/drawing/2014/main" id="{72A7E168-888A-49BF-860B-3395C77AED33}"/>
              </a:ext>
            </a:extLst>
          </p:cNvPr>
          <p:cNvCxnSpPr/>
          <p:nvPr/>
        </p:nvCxnSpPr>
        <p:spPr>
          <a:xfrm>
            <a:off x="1864297" y="3754389"/>
            <a:ext cx="544936" cy="0"/>
          </a:xfrm>
          <a:prstGeom prst="straightConnector1">
            <a:avLst/>
          </a:prstGeom>
          <a:noFill/>
          <a:ln w="25400" cap="flat">
            <a:solidFill>
              <a:srgbClr val="4472C4"/>
            </a:solidFill>
            <a:prstDash val="solid"/>
            <a:miter/>
            <a:tailEnd type="triangle" w="lg" len="lg"/>
          </a:ln>
        </p:spPr>
      </p:cxnSp>
      <p:cxnSp>
        <p:nvCxnSpPr>
          <p:cNvPr id="12" name="Łącznik prosty ze strzałką 23">
            <a:extLst>
              <a:ext uri="{FF2B5EF4-FFF2-40B4-BE49-F238E27FC236}">
                <a16:creationId xmlns="" xmlns:a16="http://schemas.microsoft.com/office/drawing/2014/main" id="{DDFB48EE-347D-44BE-8750-5A45D4B4B804}"/>
              </a:ext>
            </a:extLst>
          </p:cNvPr>
          <p:cNvCxnSpPr/>
          <p:nvPr/>
        </p:nvCxnSpPr>
        <p:spPr>
          <a:xfrm>
            <a:off x="1864306" y="4882722"/>
            <a:ext cx="544927" cy="0"/>
          </a:xfrm>
          <a:prstGeom prst="straightConnector1">
            <a:avLst/>
          </a:prstGeom>
          <a:noFill/>
          <a:ln w="25400" cap="flat">
            <a:solidFill>
              <a:srgbClr val="4472C4"/>
            </a:solidFill>
            <a:prstDash val="solid"/>
            <a:miter/>
            <a:tailEnd type="triangle" w="lg" len="lg"/>
          </a:ln>
        </p:spPr>
      </p:cxnSp>
      <p:cxnSp>
        <p:nvCxnSpPr>
          <p:cNvPr id="13" name="Łącznik prosty ze strzałką 27">
            <a:extLst>
              <a:ext uri="{FF2B5EF4-FFF2-40B4-BE49-F238E27FC236}">
                <a16:creationId xmlns="" xmlns:a16="http://schemas.microsoft.com/office/drawing/2014/main" id="{89264EBE-9DD9-4CD1-9C8A-6BA35106B666}"/>
              </a:ext>
            </a:extLst>
          </p:cNvPr>
          <p:cNvCxnSpPr/>
          <p:nvPr/>
        </p:nvCxnSpPr>
        <p:spPr>
          <a:xfrm>
            <a:off x="5260021" y="2769836"/>
            <a:ext cx="544928" cy="0"/>
          </a:xfrm>
          <a:prstGeom prst="straightConnector1">
            <a:avLst/>
          </a:prstGeom>
          <a:noFill/>
          <a:ln w="25400" cap="flat">
            <a:solidFill>
              <a:srgbClr val="4472C4"/>
            </a:solidFill>
            <a:prstDash val="solid"/>
            <a:miter/>
            <a:tailEnd type="triangle" w="lg" len="lg"/>
          </a:ln>
        </p:spPr>
      </p:cxnSp>
      <p:cxnSp>
        <p:nvCxnSpPr>
          <p:cNvPr id="14" name="Łącznik prosty ze strzałką 28">
            <a:extLst>
              <a:ext uri="{FF2B5EF4-FFF2-40B4-BE49-F238E27FC236}">
                <a16:creationId xmlns="" xmlns:a16="http://schemas.microsoft.com/office/drawing/2014/main" id="{B91FC240-C223-4897-ADCA-09C3671012AE}"/>
              </a:ext>
            </a:extLst>
          </p:cNvPr>
          <p:cNvCxnSpPr/>
          <p:nvPr/>
        </p:nvCxnSpPr>
        <p:spPr>
          <a:xfrm>
            <a:off x="5260021" y="3763258"/>
            <a:ext cx="544928" cy="0"/>
          </a:xfrm>
          <a:prstGeom prst="straightConnector1">
            <a:avLst/>
          </a:prstGeom>
          <a:noFill/>
          <a:ln w="25400" cap="flat">
            <a:solidFill>
              <a:srgbClr val="4472C4"/>
            </a:solidFill>
            <a:prstDash val="solid"/>
            <a:miter/>
            <a:tailEnd type="triangle" w="lg" len="lg"/>
          </a:ln>
        </p:spPr>
      </p:cxnSp>
      <p:cxnSp>
        <p:nvCxnSpPr>
          <p:cNvPr id="15" name="Łącznik prosty ze strzałką 29">
            <a:extLst>
              <a:ext uri="{FF2B5EF4-FFF2-40B4-BE49-F238E27FC236}">
                <a16:creationId xmlns="" xmlns:a16="http://schemas.microsoft.com/office/drawing/2014/main" id="{388D5C28-A740-44E7-BB5C-A68389790592}"/>
              </a:ext>
            </a:extLst>
          </p:cNvPr>
          <p:cNvCxnSpPr/>
          <p:nvPr/>
        </p:nvCxnSpPr>
        <p:spPr>
          <a:xfrm>
            <a:off x="5260021" y="4891591"/>
            <a:ext cx="544928" cy="0"/>
          </a:xfrm>
          <a:prstGeom prst="straightConnector1">
            <a:avLst/>
          </a:prstGeom>
          <a:noFill/>
          <a:ln w="25400" cap="flat">
            <a:solidFill>
              <a:srgbClr val="4472C4"/>
            </a:solidFill>
            <a:prstDash val="solid"/>
            <a:miter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926848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Cele ochrony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7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(uchwała sejmiku </a:t>
            </a:r>
            <a: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z 27.04.2011)</a:t>
            </a:r>
            <a:endParaRPr lang="pl-PL" altLang="pl-PL" sz="27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51519" y="1594283"/>
            <a:ext cx="8712969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1600" i="1" dirty="0" smtClean="0">
                <a:latin typeface="Arial Narrow" panose="020B0606020202030204" pitchFamily="34" charset="0"/>
              </a:rPr>
              <a:t>1) </a:t>
            </a:r>
            <a:r>
              <a:rPr lang="pl-PL" sz="1600" i="1" dirty="0">
                <a:latin typeface="Arial Narrow" panose="020B0606020202030204" pitchFamily="34" charset="0"/>
              </a:rPr>
              <a:t>zachowanie naturalnego charakteru brzegów morskich i </a:t>
            </a:r>
            <a:r>
              <a:rPr lang="pl-PL" sz="1600" i="1" dirty="0" smtClean="0">
                <a:latin typeface="Arial Narrow" panose="020B0606020202030204" pitchFamily="34" charset="0"/>
              </a:rPr>
              <a:t>ujściowych  odcinków </a:t>
            </a:r>
            <a:r>
              <a:rPr lang="pl-PL" sz="1600" i="1" dirty="0">
                <a:latin typeface="Arial Narrow" panose="020B0606020202030204" pitchFamily="34" charset="0"/>
              </a:rPr>
              <a:t>rzek oraz specyfiki form </a:t>
            </a:r>
            <a:r>
              <a:rPr lang="pl-PL" sz="1600" i="1" dirty="0" err="1">
                <a:latin typeface="Arial Narrow" panose="020B0606020202030204" pitchFamily="34" charset="0"/>
              </a:rPr>
              <a:t>mierzejowych</a:t>
            </a:r>
            <a:r>
              <a:rPr lang="pl-PL" sz="1600" i="1" dirty="0">
                <a:latin typeface="Arial Narrow" panose="020B0606020202030204" pitchFamily="34" charset="0"/>
              </a:rPr>
              <a:t>,</a:t>
            </a:r>
          </a:p>
          <a:p>
            <a:pPr>
              <a:spcBef>
                <a:spcPts val="600"/>
              </a:spcBef>
            </a:pPr>
            <a:r>
              <a:rPr lang="pl-PL" sz="1600" i="1" dirty="0" smtClean="0">
                <a:latin typeface="Arial Narrow" panose="020B0606020202030204" pitchFamily="34" charset="0"/>
              </a:rPr>
              <a:t>2)  </a:t>
            </a:r>
            <a:r>
              <a:rPr lang="pl-PL" sz="1600" i="1" dirty="0">
                <a:latin typeface="Arial Narrow" panose="020B0606020202030204" pitchFamily="34" charset="0"/>
              </a:rPr>
              <a:t>zachowanie charakterystycznego układu strefowego i </a:t>
            </a:r>
            <a:r>
              <a:rPr lang="pl-PL" sz="1600" i="1" dirty="0" smtClean="0">
                <a:latin typeface="Arial Narrow" panose="020B0606020202030204" pitchFamily="34" charset="0"/>
              </a:rPr>
              <a:t>ciągłości przestrzennej </a:t>
            </a:r>
            <a:r>
              <a:rPr lang="pl-PL" sz="1600" i="1" dirty="0">
                <a:latin typeface="Arial Narrow" panose="020B0606020202030204" pitchFamily="34" charset="0"/>
              </a:rPr>
              <a:t>poszczególnych typów ekosystemów nadmorskich,</a:t>
            </a:r>
          </a:p>
          <a:p>
            <a:pPr>
              <a:spcBef>
                <a:spcPts val="600"/>
              </a:spcBef>
            </a:pPr>
            <a:r>
              <a:rPr lang="pl-PL" sz="1600" i="1" dirty="0" smtClean="0">
                <a:latin typeface="Arial Narrow" panose="020B0606020202030204" pitchFamily="34" charset="0"/>
              </a:rPr>
              <a:t>3) </a:t>
            </a:r>
            <a:r>
              <a:rPr lang="pl-PL" sz="1600" i="1" dirty="0">
                <a:latin typeface="Arial Narrow" panose="020B0606020202030204" pitchFamily="34" charset="0"/>
              </a:rPr>
              <a:t>ochrona wartości florystycznych i fitocenotycznych parku, w </a:t>
            </a:r>
            <a:r>
              <a:rPr lang="pl-PL" sz="1600" i="1" dirty="0" smtClean="0">
                <a:latin typeface="Arial Narrow" panose="020B0606020202030204" pitchFamily="34" charset="0"/>
              </a:rPr>
              <a:t>szczególności cennych </a:t>
            </a:r>
            <a:r>
              <a:rPr lang="pl-PL" sz="1600" i="1" dirty="0">
                <a:latin typeface="Arial Narrow" panose="020B0606020202030204" pitchFamily="34" charset="0"/>
              </a:rPr>
              <a:t>fitocenoz w Zatoce Puckiej i na jej wybrzeżach, </a:t>
            </a:r>
            <a:r>
              <a:rPr lang="pl-PL" sz="1600" i="1" dirty="0" smtClean="0">
                <a:latin typeface="Arial Narrow" panose="020B0606020202030204" pitchFamily="34" charset="0"/>
              </a:rPr>
              <a:t>zbiorowisk </a:t>
            </a:r>
            <a:r>
              <a:rPr lang="pl-PL" sz="1600" i="1" dirty="0" err="1" smtClean="0">
                <a:latin typeface="Arial Narrow" panose="020B0606020202030204" pitchFamily="34" charset="0"/>
              </a:rPr>
              <a:t>nawydmowych</a:t>
            </a:r>
            <a:r>
              <a:rPr lang="pl-PL" sz="1600" i="1" dirty="0" smtClean="0">
                <a:latin typeface="Arial Narrow" panose="020B0606020202030204" pitchFamily="34" charset="0"/>
              </a:rPr>
              <a:t> </a:t>
            </a:r>
            <a:r>
              <a:rPr lang="pl-PL" sz="1600" i="1" dirty="0">
                <a:latin typeface="Arial Narrow" panose="020B0606020202030204" pitchFamily="34" charset="0"/>
              </a:rPr>
              <a:t>i </a:t>
            </a:r>
            <a:r>
              <a:rPr lang="pl-PL" sz="1600" i="1" dirty="0" err="1">
                <a:latin typeface="Arial Narrow" panose="020B0606020202030204" pitchFamily="34" charset="0"/>
              </a:rPr>
              <a:t>naklifowych</a:t>
            </a:r>
            <a:r>
              <a:rPr lang="pl-PL" sz="1600" i="1" dirty="0">
                <a:latin typeface="Arial Narrow" panose="020B0606020202030204" pitchFamily="34" charset="0"/>
              </a:rPr>
              <a:t>, śródleśnych torfowisk, bagien i </a:t>
            </a:r>
            <a:r>
              <a:rPr lang="pl-PL" sz="1600" i="1" dirty="0" smtClean="0">
                <a:latin typeface="Arial Narrow" panose="020B0606020202030204" pitchFamily="34" charset="0"/>
              </a:rPr>
              <a:t>oczek wodnych </a:t>
            </a:r>
            <a:r>
              <a:rPr lang="pl-PL" sz="1600" i="1" dirty="0">
                <a:latin typeface="Arial Narrow" panose="020B0606020202030204" pitchFamily="34" charset="0"/>
              </a:rPr>
              <a:t>z rzadkimi zbiorowiskami roślinnymi, w tym o atlantyckim </a:t>
            </a:r>
            <a:r>
              <a:rPr lang="pl-PL" sz="1600" i="1" dirty="0" smtClean="0">
                <a:latin typeface="Arial Narrow" panose="020B0606020202030204" pitchFamily="34" charset="0"/>
              </a:rPr>
              <a:t>typie zasięgu</a:t>
            </a:r>
            <a:r>
              <a:rPr lang="pl-PL" sz="1600" i="1" dirty="0">
                <a:latin typeface="Arial Narrow" panose="020B0606020202030204" pitchFamily="34" charset="0"/>
              </a:rPr>
              <a:t>,</a:t>
            </a:r>
          </a:p>
          <a:p>
            <a:pPr>
              <a:spcBef>
                <a:spcPts val="600"/>
              </a:spcBef>
            </a:pPr>
            <a:r>
              <a:rPr lang="pl-PL" sz="1600" i="1" dirty="0" smtClean="0">
                <a:latin typeface="Arial Narrow" panose="020B0606020202030204" pitchFamily="34" charset="0"/>
              </a:rPr>
              <a:t>4) </a:t>
            </a:r>
            <a:r>
              <a:rPr lang="pl-PL" sz="1600" i="1" dirty="0">
                <a:latin typeface="Arial Narrow" panose="020B0606020202030204" pitchFamily="34" charset="0"/>
              </a:rPr>
              <a:t>ochrona miejsc rozrodu, żerowania i odpoczynku poszczególnych </a:t>
            </a:r>
            <a:r>
              <a:rPr lang="pl-PL" sz="1600" i="1" dirty="0" smtClean="0">
                <a:latin typeface="Arial Narrow" panose="020B0606020202030204" pitchFamily="34" charset="0"/>
              </a:rPr>
              <a:t>grup zwierząt</a:t>
            </a:r>
            <a:r>
              <a:rPr lang="pl-PL" sz="1600" i="1" dirty="0">
                <a:latin typeface="Arial Narrow" panose="020B0606020202030204" pitchFamily="34" charset="0"/>
              </a:rPr>
              <a:t>, w szczególności ryb i ssaków morskich a także ważnych </a:t>
            </a:r>
            <a:r>
              <a:rPr lang="pl-PL" sz="1600" i="1" dirty="0" smtClean="0">
                <a:latin typeface="Arial Narrow" panose="020B0606020202030204" pitchFamily="34" charset="0"/>
              </a:rPr>
              <a:t>dla ptaków </a:t>
            </a:r>
            <a:r>
              <a:rPr lang="pl-PL" sz="1600" i="1" dirty="0">
                <a:latin typeface="Arial Narrow" panose="020B0606020202030204" pitchFamily="34" charset="0"/>
              </a:rPr>
              <a:t>miejsc lęgowych oraz rejonów odpoczynku i żerowania w </a:t>
            </a:r>
            <a:r>
              <a:rPr lang="pl-PL" sz="1600" i="1" dirty="0" smtClean="0">
                <a:latin typeface="Arial Narrow" panose="020B0606020202030204" pitchFamily="34" charset="0"/>
              </a:rPr>
              <a:t>okresie wędrówek </a:t>
            </a:r>
            <a:r>
              <a:rPr lang="pl-PL" sz="1600" i="1" dirty="0">
                <a:latin typeface="Arial Narrow" panose="020B0606020202030204" pitchFamily="34" charset="0"/>
              </a:rPr>
              <a:t>i zimowania,</a:t>
            </a:r>
          </a:p>
          <a:p>
            <a:pPr>
              <a:spcBef>
                <a:spcPts val="600"/>
              </a:spcBef>
            </a:pPr>
            <a:r>
              <a:rPr lang="pl-PL" sz="1600" i="1" dirty="0" smtClean="0">
                <a:latin typeface="Arial Narrow" panose="020B0606020202030204" pitchFamily="34" charset="0"/>
              </a:rPr>
              <a:t>5) </a:t>
            </a:r>
            <a:r>
              <a:rPr lang="pl-PL" sz="1600" i="1" dirty="0">
                <a:latin typeface="Arial Narrow" panose="020B0606020202030204" pitchFamily="34" charset="0"/>
              </a:rPr>
              <a:t>zachowanie historycznie zróżnicowanych typów przestrzennych </a:t>
            </a:r>
            <a:r>
              <a:rPr lang="pl-PL" sz="1600" i="1" dirty="0" smtClean="0">
                <a:latin typeface="Arial Narrow" panose="020B0606020202030204" pitchFamily="34" charset="0"/>
              </a:rPr>
              <a:t>wsi rybackich </a:t>
            </a:r>
            <a:r>
              <a:rPr lang="pl-PL" sz="1600" i="1" dirty="0">
                <a:latin typeface="Arial Narrow" panose="020B0606020202030204" pitchFamily="34" charset="0"/>
              </a:rPr>
              <a:t>i rolniczych, osad letniskowych oraz obszarów o </a:t>
            </a:r>
            <a:r>
              <a:rPr lang="pl-PL" sz="1600" i="1" dirty="0" smtClean="0">
                <a:latin typeface="Arial Narrow" panose="020B0606020202030204" pitchFamily="34" charset="0"/>
              </a:rPr>
              <a:t>ważnym znaczeniu </a:t>
            </a:r>
            <a:r>
              <a:rPr lang="pl-PL" sz="1600" i="1" dirty="0">
                <a:latin typeface="Arial Narrow" panose="020B0606020202030204" pitchFamily="34" charset="0"/>
              </a:rPr>
              <a:t>strategicznym i nawigacyjnym, wraz z ich </a:t>
            </a:r>
            <a:r>
              <a:rPr lang="pl-PL" sz="1600" i="1" dirty="0" smtClean="0">
                <a:latin typeface="Arial Narrow" panose="020B0606020202030204" pitchFamily="34" charset="0"/>
              </a:rPr>
              <a:t>tradycją architektoniczną</a:t>
            </a:r>
            <a:r>
              <a:rPr lang="pl-PL" sz="1600" i="1" dirty="0">
                <a:latin typeface="Arial Narrow" panose="020B0606020202030204" pitchFamily="34" charset="0"/>
              </a:rPr>
              <a:t>,</a:t>
            </a:r>
          </a:p>
          <a:p>
            <a:pPr>
              <a:spcBef>
                <a:spcPts val="600"/>
              </a:spcBef>
            </a:pPr>
            <a:r>
              <a:rPr lang="pl-PL" sz="1600" i="1" dirty="0" smtClean="0">
                <a:latin typeface="Arial Narrow" panose="020B0606020202030204" pitchFamily="34" charset="0"/>
              </a:rPr>
              <a:t>6) </a:t>
            </a:r>
            <a:r>
              <a:rPr lang="pl-PL" sz="1600" i="1" dirty="0">
                <a:latin typeface="Arial Narrow" panose="020B0606020202030204" pitchFamily="34" charset="0"/>
              </a:rPr>
              <a:t>zachowanie wartości kultury niematerialnej, w szczególności </a:t>
            </a:r>
            <a:r>
              <a:rPr lang="pl-PL" sz="1600" i="1" dirty="0" smtClean="0">
                <a:latin typeface="Arial Narrow" panose="020B0606020202030204" pitchFamily="34" charset="0"/>
              </a:rPr>
              <a:t>swoistości etnicznej </a:t>
            </a:r>
            <a:r>
              <a:rPr lang="pl-PL" sz="1600" i="1" dirty="0">
                <a:latin typeface="Arial Narrow" panose="020B0606020202030204" pitchFamily="34" charset="0"/>
              </a:rPr>
              <a:t>oraz tradycyjnych zajęć i zwyczajów społeczności kaszubskiej,</a:t>
            </a:r>
          </a:p>
          <a:p>
            <a:pPr>
              <a:spcBef>
                <a:spcPts val="600"/>
              </a:spcBef>
            </a:pPr>
            <a:r>
              <a:rPr lang="pl-PL" sz="1600" i="1" dirty="0" smtClean="0">
                <a:latin typeface="Arial Narrow" panose="020B0606020202030204" pitchFamily="34" charset="0"/>
              </a:rPr>
              <a:t>7) </a:t>
            </a:r>
            <a:r>
              <a:rPr lang="pl-PL" sz="1600" i="1" dirty="0">
                <a:latin typeface="Arial Narrow" panose="020B0606020202030204" pitchFamily="34" charset="0"/>
              </a:rPr>
              <a:t>ochrona charakterystycznych krajobrazów wybrzeży otwartego </a:t>
            </a:r>
            <a:r>
              <a:rPr lang="pl-PL" sz="1600" i="1" dirty="0" smtClean="0">
                <a:latin typeface="Arial Narrow" panose="020B0606020202030204" pitchFamily="34" charset="0"/>
              </a:rPr>
              <a:t>morza (</a:t>
            </a:r>
            <a:r>
              <a:rPr lang="pl-PL" sz="1600" i="1" dirty="0">
                <a:latin typeface="Arial Narrow" panose="020B0606020202030204" pitchFamily="34" charset="0"/>
              </a:rPr>
              <a:t>wydmowych i klifowych) oraz wybrzeży </a:t>
            </a:r>
            <a:r>
              <a:rPr lang="pl-PL" sz="1600" i="1" dirty="0" err="1">
                <a:latin typeface="Arial Narrow" panose="020B0606020202030204" pitchFamily="34" charset="0"/>
              </a:rPr>
              <a:t>nadzatokowych</a:t>
            </a:r>
            <a:r>
              <a:rPr lang="pl-PL" sz="1600" i="1" dirty="0">
                <a:latin typeface="Arial Narrow" panose="020B0606020202030204" pitchFamily="34" charset="0"/>
              </a:rPr>
              <a:t> (wydmowych</a:t>
            </a:r>
            <a:r>
              <a:rPr lang="pl-PL" sz="1600" i="1" dirty="0" smtClean="0">
                <a:latin typeface="Arial Narrow" panose="020B0606020202030204" pitchFamily="34" charset="0"/>
              </a:rPr>
              <a:t>, wysoczyznowych </a:t>
            </a:r>
            <a:r>
              <a:rPr lang="pl-PL" sz="1600" i="1" dirty="0">
                <a:latin typeface="Arial Narrow" panose="020B0606020202030204" pitchFamily="34" charset="0"/>
              </a:rPr>
              <a:t>i niskich), w tym charakterystycznych </a:t>
            </a:r>
            <a:r>
              <a:rPr lang="pl-PL" sz="1600" i="1" dirty="0" smtClean="0">
                <a:latin typeface="Arial Narrow" panose="020B0606020202030204" pitchFamily="34" charset="0"/>
              </a:rPr>
              <a:t>równin organogeniczno-mineralnych </a:t>
            </a:r>
            <a:r>
              <a:rPr lang="pl-PL" sz="1600" i="1" dirty="0">
                <a:latin typeface="Arial Narrow" panose="020B0606020202030204" pitchFamily="34" charset="0"/>
              </a:rPr>
              <a:t>na Półwyspie Helskim, </a:t>
            </a:r>
            <a:r>
              <a:rPr lang="pl-PL" sz="1600" i="1" dirty="0" smtClean="0">
                <a:latin typeface="Arial Narrow" panose="020B0606020202030204" pitchFamily="34" charset="0"/>
              </a:rPr>
              <a:t>eksponowanych widokowo </a:t>
            </a:r>
            <a:r>
              <a:rPr lang="pl-PL" sz="1600" i="1" dirty="0">
                <a:latin typeface="Arial Narrow" panose="020B0606020202030204" pitchFamily="34" charset="0"/>
              </a:rPr>
              <a:t>wierzchowin i stref krawędziowych kęp wysoczyznowych </a:t>
            </a:r>
            <a:r>
              <a:rPr lang="pl-PL" sz="1600" i="1" dirty="0" smtClean="0">
                <a:latin typeface="Arial Narrow" panose="020B0606020202030204" pitchFamily="34" charset="0"/>
              </a:rPr>
              <a:t>oraz rozległych </a:t>
            </a:r>
            <a:r>
              <a:rPr lang="pl-PL" sz="1600" i="1" dirty="0">
                <a:latin typeface="Arial Narrow" panose="020B0606020202030204" pitchFamily="34" charset="0"/>
              </a:rPr>
              <a:t>krajobrazów równin nadmorskich i den pradolin.</a:t>
            </a:r>
            <a:endParaRPr lang="pl-PL" sz="1600" dirty="0">
              <a:latin typeface="Arial Narrow" panose="020B060602020203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971184" y="1628800"/>
            <a:ext cx="461665" cy="4680520"/>
          </a:xfrm>
          <a:prstGeom prst="rect">
            <a:avLst/>
          </a:prstGeom>
          <a:solidFill>
            <a:srgbClr val="FFC00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l-PL" dirty="0" smtClean="0"/>
              <a:t>Element </a:t>
            </a:r>
            <a:r>
              <a:rPr lang="pl-PL" dirty="0" err="1" smtClean="0"/>
              <a:t>niedyskutowalny</a:t>
            </a:r>
            <a:r>
              <a:rPr lang="pl-PL" dirty="0" smtClean="0"/>
              <a:t> Planu ochrony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499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6EFF7C6E-62E8-4F8D-90D5-BB2976432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477"/>
            <a:ext cx="4352733" cy="290182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4F951A74-6AE8-4962-AE11-33C4C6FB7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4" y="1791477"/>
            <a:ext cx="4352735" cy="290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27E3B3DE-12A3-46DE-B3CA-937EF4A184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1328"/>
            <a:ext cx="4523015" cy="301534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C01C0643-E62C-4338-9906-41ABFAA09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85" y="1921327"/>
            <a:ext cx="4523015" cy="301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5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6000F70B-EC56-4CAC-9C00-D467D78BE7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4572000" cy="304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33E234F8-2523-4A86-87F5-64F266CB08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01" y="1974201"/>
            <a:ext cx="4468199" cy="297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8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="" xmlns:a16="http://schemas.microsoft.com/office/drawing/2014/main" id="{C87A761D-B996-4564-ADA8-F85625BB8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172292"/>
              </p:ext>
            </p:extLst>
          </p:nvPr>
        </p:nvGraphicFramePr>
        <p:xfrm>
          <a:off x="771330" y="333310"/>
          <a:ext cx="6310605" cy="3117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535">
                  <a:extLst>
                    <a:ext uri="{9D8B030D-6E8A-4147-A177-3AD203B41FA5}">
                      <a16:colId xmlns="" xmlns:a16="http://schemas.microsoft.com/office/drawing/2014/main" val="155138109"/>
                    </a:ext>
                  </a:extLst>
                </a:gridCol>
                <a:gridCol w="2103535">
                  <a:extLst>
                    <a:ext uri="{9D8B030D-6E8A-4147-A177-3AD203B41FA5}">
                      <a16:colId xmlns="" xmlns:a16="http://schemas.microsoft.com/office/drawing/2014/main" val="4175120412"/>
                    </a:ext>
                  </a:extLst>
                </a:gridCol>
                <a:gridCol w="2103535">
                  <a:extLst>
                    <a:ext uri="{9D8B030D-6E8A-4147-A177-3AD203B41FA5}">
                      <a16:colId xmlns="" xmlns:a16="http://schemas.microsoft.com/office/drawing/2014/main" val="1061175666"/>
                    </a:ext>
                  </a:extLst>
                </a:gridCol>
              </a:tblGrid>
              <a:tr h="394478">
                <a:tc gridSpan="3"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DIAGNOZA STANU PRZESTRZENI NPK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8420422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pl-PL" dirty="0"/>
                        <a:t>Aspekty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28476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Materialny: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Funkcjonalny: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Fizjonomiczny: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18688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400" dirty="0"/>
                        <a:t>Środowisko przyrodnicze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400" dirty="0"/>
                        <a:t>Procesy </a:t>
                      </a:r>
                      <a:br>
                        <a:rPr lang="pl-PL" sz="1400" dirty="0"/>
                      </a:br>
                      <a:r>
                        <a:rPr lang="pl-PL" sz="1400" dirty="0"/>
                        <a:t>przyrodnicze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400" dirty="0"/>
                        <a:t>Krajobraz </a:t>
                      </a:r>
                      <a:br>
                        <a:rPr lang="pl-PL" sz="1400" dirty="0"/>
                      </a:br>
                      <a:r>
                        <a:rPr lang="pl-PL" sz="1400" dirty="0"/>
                        <a:t>przyrodniczy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87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400" dirty="0"/>
                        <a:t>Środowisko </a:t>
                      </a:r>
                      <a:br>
                        <a:rPr lang="pl-PL" sz="1400" dirty="0"/>
                      </a:br>
                      <a:r>
                        <a:rPr lang="pl-PL" sz="1400" dirty="0"/>
                        <a:t>kulturowe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400" dirty="0"/>
                        <a:t>Procesy zaniku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400" dirty="0"/>
                        <a:t>Krajobraz kulturowy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pl-PL" sz="1400" dirty="0"/>
                        <a:t>       - historyczny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188375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400" dirty="0"/>
                        <a:t>Środowisko zbudowane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400" dirty="0"/>
                        <a:t>Procesy </a:t>
                      </a:r>
                      <a:br>
                        <a:rPr lang="pl-PL" sz="1400" dirty="0"/>
                      </a:br>
                      <a:r>
                        <a:rPr lang="pl-PL" sz="1400" dirty="0"/>
                        <a:t>gospodarcze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400" dirty="0"/>
                        <a:t>Krajobraz kulturowy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pl-PL" sz="1400" dirty="0"/>
                        <a:t>       - współczesny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8059480"/>
                  </a:ext>
                </a:extLst>
              </a:tr>
            </a:tbl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A540FF4A-33AC-49F5-9783-5A39179D2149}"/>
              </a:ext>
            </a:extLst>
          </p:cNvPr>
          <p:cNvSpPr txBox="1"/>
          <p:nvPr/>
        </p:nvSpPr>
        <p:spPr>
          <a:xfrm>
            <a:off x="771330" y="3429000"/>
            <a:ext cx="631060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Jakie są proporcje przestrzenne</a:t>
            </a:r>
            <a:br>
              <a:rPr lang="pl-PL" dirty="0"/>
            </a:br>
            <a:r>
              <a:rPr lang="pl-PL" dirty="0"/>
              <a:t>i prognozowane tendencje ochrony, </a:t>
            </a:r>
            <a:br>
              <a:rPr lang="pl-PL" dirty="0"/>
            </a:br>
            <a:r>
              <a:rPr lang="pl-PL" dirty="0"/>
              <a:t>rewaloryzacji i dewastacji przestrzeni?</a:t>
            </a:r>
          </a:p>
        </p:txBody>
      </p:sp>
      <p:sp>
        <p:nvSpPr>
          <p:cNvPr id="6" name="Strzałka: w dół 5">
            <a:extLst>
              <a:ext uri="{FF2B5EF4-FFF2-40B4-BE49-F238E27FC236}">
                <a16:creationId xmlns="" xmlns:a16="http://schemas.microsoft.com/office/drawing/2014/main" id="{370C3F63-6A65-49A6-976B-6008BA8D17ED}"/>
              </a:ext>
            </a:extLst>
          </p:cNvPr>
          <p:cNvSpPr/>
          <p:nvPr/>
        </p:nvSpPr>
        <p:spPr>
          <a:xfrm>
            <a:off x="3455436" y="3023949"/>
            <a:ext cx="942392" cy="405052"/>
          </a:xfrm>
          <a:prstGeom prst="down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A300215D-2A42-409B-9BBE-AB8E2360407F}"/>
              </a:ext>
            </a:extLst>
          </p:cNvPr>
          <p:cNvSpPr txBox="1"/>
          <p:nvPr/>
        </p:nvSpPr>
        <p:spPr>
          <a:xfrm>
            <a:off x="771329" y="4757381"/>
            <a:ext cx="277430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Przewaga ochrony</a:t>
            </a:r>
          </a:p>
          <a:p>
            <a:pPr algn="ctr"/>
            <a:r>
              <a:rPr lang="pl-PL" dirty="0"/>
              <a:t>i dewaloryzacji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138C8E79-F1BA-494C-B796-606E3508A7D7}"/>
              </a:ext>
            </a:extLst>
          </p:cNvPr>
          <p:cNvSpPr txBox="1"/>
          <p:nvPr/>
        </p:nvSpPr>
        <p:spPr>
          <a:xfrm>
            <a:off x="4397828" y="4757382"/>
            <a:ext cx="268410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Przewaga dewaloryzacji</a:t>
            </a:r>
          </a:p>
          <a:p>
            <a:pPr algn="ctr"/>
            <a:r>
              <a:rPr lang="pl-PL" dirty="0"/>
              <a:t>i dewastacji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68657F72-A7A1-43E4-8363-4D4C0FF8842D}"/>
              </a:ext>
            </a:extLst>
          </p:cNvPr>
          <p:cNvSpPr txBox="1"/>
          <p:nvPr/>
        </p:nvSpPr>
        <p:spPr>
          <a:xfrm>
            <a:off x="771330" y="5728996"/>
            <a:ext cx="277430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Plan działań ochronnych</a:t>
            </a:r>
          </a:p>
          <a:p>
            <a:pPr algn="ctr"/>
            <a:r>
              <a:rPr lang="pl-PL" dirty="0"/>
              <a:t>i rewaloryzacyjnych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="" xmlns:a16="http://schemas.microsoft.com/office/drawing/2014/main" id="{008C969C-ACDC-4C93-A1EA-D5CD294CD58E}"/>
              </a:ext>
            </a:extLst>
          </p:cNvPr>
          <p:cNvSpPr txBox="1"/>
          <p:nvPr/>
        </p:nvSpPr>
        <p:spPr>
          <a:xfrm>
            <a:off x="4397828" y="5728996"/>
            <a:ext cx="268410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Dokumentacja do wniosku</a:t>
            </a:r>
          </a:p>
          <a:p>
            <a:pPr algn="ctr"/>
            <a:r>
              <a:rPr lang="pl-PL" dirty="0"/>
              <a:t>o likwidację NPK</a:t>
            </a:r>
          </a:p>
        </p:txBody>
      </p:sp>
      <p:cxnSp>
        <p:nvCxnSpPr>
          <p:cNvPr id="15" name="Łącznik prosty 14">
            <a:extLst>
              <a:ext uri="{FF2B5EF4-FFF2-40B4-BE49-F238E27FC236}">
                <a16:creationId xmlns="" xmlns:a16="http://schemas.microsoft.com/office/drawing/2014/main" id="{DF55E76E-6750-4013-8823-109AE45281B8}"/>
              </a:ext>
            </a:extLst>
          </p:cNvPr>
          <p:cNvCxnSpPr/>
          <p:nvPr/>
        </p:nvCxnSpPr>
        <p:spPr>
          <a:xfrm>
            <a:off x="6260841" y="5551714"/>
            <a:ext cx="2519265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="" xmlns:a16="http://schemas.microsoft.com/office/drawing/2014/main" id="{2E7A53B5-0AC2-4681-BE79-382308517866}"/>
              </a:ext>
            </a:extLst>
          </p:cNvPr>
          <p:cNvSpPr txBox="1"/>
          <p:nvPr/>
        </p:nvSpPr>
        <p:spPr>
          <a:xfrm>
            <a:off x="7371183" y="4757381"/>
            <a:ext cx="13676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warsztaty II</a:t>
            </a:r>
          </a:p>
          <a:p>
            <a:r>
              <a:rPr lang="pl-PL" dirty="0"/>
              <a:t>wiosna 2020</a:t>
            </a:r>
          </a:p>
          <a:p>
            <a:endParaRPr lang="pl-PL" dirty="0"/>
          </a:p>
        </p:txBody>
      </p:sp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7854D81E-320A-4011-88F1-2C6EC4F4230A}"/>
              </a:ext>
            </a:extLst>
          </p:cNvPr>
          <p:cNvSpPr txBox="1"/>
          <p:nvPr/>
        </p:nvSpPr>
        <p:spPr>
          <a:xfrm>
            <a:off x="7371183" y="5728996"/>
            <a:ext cx="1302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warsztaty III</a:t>
            </a:r>
          </a:p>
          <a:p>
            <a:r>
              <a:rPr lang="pl-PL" dirty="0"/>
              <a:t>jesień 2020</a:t>
            </a: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="" xmlns:a16="http://schemas.microsoft.com/office/drawing/2014/main" id="{700EB48F-F964-42E0-8C8F-D11BBB297B39}"/>
              </a:ext>
            </a:extLst>
          </p:cNvPr>
          <p:cNvCxnSpPr>
            <a:endCxn id="7" idx="0"/>
          </p:cNvCxnSpPr>
          <p:nvPr/>
        </p:nvCxnSpPr>
        <p:spPr>
          <a:xfrm flipH="1">
            <a:off x="2158481" y="4352330"/>
            <a:ext cx="1181878" cy="405051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>
            <a:extLst>
              <a:ext uri="{FF2B5EF4-FFF2-40B4-BE49-F238E27FC236}">
                <a16:creationId xmlns="" xmlns:a16="http://schemas.microsoft.com/office/drawing/2014/main" id="{F8FBA9F1-90FC-4263-9E65-84773A1A5D6B}"/>
              </a:ext>
            </a:extLst>
          </p:cNvPr>
          <p:cNvCxnSpPr>
            <a:endCxn id="11" idx="0"/>
          </p:cNvCxnSpPr>
          <p:nvPr/>
        </p:nvCxnSpPr>
        <p:spPr>
          <a:xfrm>
            <a:off x="4572000" y="4352330"/>
            <a:ext cx="1167882" cy="405052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>
            <a:extLst>
              <a:ext uri="{FF2B5EF4-FFF2-40B4-BE49-F238E27FC236}">
                <a16:creationId xmlns="" xmlns:a16="http://schemas.microsoft.com/office/drawing/2014/main" id="{26888422-85F3-4630-AB77-821B84530E1B}"/>
              </a:ext>
            </a:extLst>
          </p:cNvPr>
          <p:cNvCxnSpPr>
            <a:stCxn id="7" idx="2"/>
            <a:endCxn id="12" idx="0"/>
          </p:cNvCxnSpPr>
          <p:nvPr/>
        </p:nvCxnSpPr>
        <p:spPr>
          <a:xfrm>
            <a:off x="2158481" y="5403712"/>
            <a:ext cx="0" cy="325284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>
            <a:extLst>
              <a:ext uri="{FF2B5EF4-FFF2-40B4-BE49-F238E27FC236}">
                <a16:creationId xmlns="" xmlns:a16="http://schemas.microsoft.com/office/drawing/2014/main" id="{758306F9-3D3C-4986-A4C9-923CBE19197C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5739882" y="5403713"/>
            <a:ext cx="0" cy="325283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8011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FD5710A-DFC3-4BA2-A03A-BDCC0AF9AD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6163"/>
            <a:ext cx="4506686" cy="300445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C42C48B6-8233-476A-B9B7-300FF807D9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80" y="1726163"/>
            <a:ext cx="4506686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7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Założenia metodyczne pracy nad Planem Ochrony</a:t>
            </a:r>
            <a:r>
              <a:rPr lang="pl-PL" altLang="pl-PL" sz="18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pl-PL" altLang="pl-PL" sz="24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(1)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700213"/>
            <a:ext cx="8964612" cy="489585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Wykonanie prac niezbędnych dla sformułowania Planu ochrony w postaci projektu uchwały Sejmiku Województwa Pomorskiego, zgodnie z delegacją ustawową</a:t>
            </a: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endParaRPr lang="pl-PL" altLang="pl-PL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Maksymalne wykorzystanie istniejących materiałów archiwalnych, studialnych i planistycznych w celu ograniczenia zakresu prac analityczno-inwentaryzacyjnych, a tym samym kosztów opracowania i okresu realizacji Planu ochrony</a:t>
            </a: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endParaRPr lang="pl-PL" altLang="pl-PL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Uzupełnienie i zaktualizowanie danych w oparciu o rozpoznanie terenowe w wybranych dziedzinach i zakresie określonym potrzebami i możliwościami Planu ochrony (skoncentrowanie się na terenach i zagadnieniach problemowych)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04813"/>
            <a:ext cx="8713787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Założenia metodyczne pracy nad Planem Ochrony</a:t>
            </a:r>
            <a:r>
              <a:rPr lang="pl-PL" altLang="pl-PL" sz="18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pl-PL" altLang="pl-PL" sz="24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(2)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989138"/>
            <a:ext cx="8785225" cy="4321175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Realizacja celów ochrony zasobów przyrodniczych, krajobrazowych i kulturowych przy koegzystencji funkcji społeczno-gospodarczych realizowanych w warunkach zrównoważonego rozwoju</a:t>
            </a: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None/>
            </a:pPr>
            <a:endParaRPr lang="pl-PL" altLang="pl-PL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Opracowanie Planu ochrony w sposób umożliwiający bezpośrednie uwzględnienie jego ustaleń w opracowaniach planistycznych i w operatach urządzenia lasów, które harmonijnie współtworzą instrumenty kształtowania i ochrony walorów Parku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7345363" cy="9366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2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Założenia strategii ochrony</a:t>
            </a:r>
            <a:r>
              <a:rPr lang="pl-PL" altLang="pl-PL" sz="24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(1)</a:t>
            </a:r>
            <a:endParaRPr lang="pl-PL" altLang="pl-PL" sz="32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44463" y="1744663"/>
            <a:ext cx="8964612" cy="5113337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Wydłużona perspektywa czasowa planowania - postrzeganie Planu, jako składnika ustanowionej wieczyście ochrony obszaru </a:t>
            </a: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endParaRPr lang="pl-PL" altLang="pl-PL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Holistyczne podejście do przyrody - równorzędne traktowanie wszystkich składników przyrody </a:t>
            </a: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endParaRPr lang="pl-PL" altLang="pl-PL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Pierwszeństwo natury - ograniczenie zadań ochronnych do niezbędnego minimum i brak ingerencji w spontaniczne procesy, jeżeli one same prowadzą do realizacji celów ochrony </a:t>
            </a: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endParaRPr lang="pl-PL" altLang="pl-PL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Poszanowanie dokonanego - utrzymanie ochrony dotychczas chronionych zasobów, akceptacja wartościowych układów przyrodniczych, nawet jeżeli mają one antropogeniczną genezę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404813"/>
            <a:ext cx="7345362" cy="9366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200" b="1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Założenia strategii ochrony</a:t>
            </a:r>
            <a:r>
              <a:rPr lang="pl-PL" altLang="pl-PL" sz="2400" b="1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(2)</a:t>
            </a:r>
            <a:endParaRPr lang="pl-PL" altLang="pl-PL" sz="3200" b="1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989138"/>
            <a:ext cx="8964612" cy="4105275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Aktualizacja celów i przedmiotów ochrony - modyfikowanie założeń ochrony w miarę uzyskiwania wiedzy w toku prac nad Planem </a:t>
            </a: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endParaRPr lang="pl-PL" altLang="pl-PL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Elastyczność Planu - pozostawienie swobody w wyborze szczegół</a:t>
            </a: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itchFamily="18" charset="0"/>
              </a:rPr>
              <a:t>ó</a:t>
            </a: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w technicznych działania, rozłożenie działań na lata realizacji Planu, przy określeniu hierarchizacji zadań </a:t>
            </a: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endParaRPr lang="pl-PL" altLang="pl-PL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Uspołecznienia Planu  - dyskusja nad Planem w zróżnicowanym gronie osób i instytucji, z udziałem nie tylko naukowców; popularyzacja treści Planu wraz z jej uzasadnieniem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8388" y="476250"/>
            <a:ext cx="7477125" cy="7921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Tryb pracy</a:t>
            </a:r>
          </a:p>
        </p:txBody>
      </p:sp>
      <p:grpSp>
        <p:nvGrpSpPr>
          <p:cNvPr id="44035" name="Group 37"/>
          <p:cNvGrpSpPr>
            <a:grpSpLocks/>
          </p:cNvGrpSpPr>
          <p:nvPr/>
        </p:nvGrpSpPr>
        <p:grpSpPr bwMode="auto">
          <a:xfrm>
            <a:off x="827088" y="1395413"/>
            <a:ext cx="7640637" cy="5462587"/>
            <a:chOff x="113" y="845"/>
            <a:chExt cx="4594" cy="3266"/>
          </a:xfrm>
        </p:grpSpPr>
        <p:sp>
          <p:nvSpPr>
            <p:cNvPr id="44036" name="AutoShape 5"/>
            <p:cNvSpPr>
              <a:spLocks noChangeAspect="1" noChangeArrowheads="1"/>
            </p:cNvSpPr>
            <p:nvPr/>
          </p:nvSpPr>
          <p:spPr bwMode="auto">
            <a:xfrm>
              <a:off x="164" y="1466"/>
              <a:ext cx="4141" cy="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B5AE53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48058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pl-PL" altLang="pl-PL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4037" name="Line 7"/>
            <p:cNvSpPr>
              <a:spLocks noChangeShapeType="1"/>
            </p:cNvSpPr>
            <p:nvPr/>
          </p:nvSpPr>
          <p:spPr bwMode="auto">
            <a:xfrm rot="-5400000">
              <a:off x="4370" y="3392"/>
              <a:ext cx="0" cy="16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4038" name="Line 9"/>
            <p:cNvSpPr>
              <a:spLocks noChangeAspect="1" noChangeShapeType="1"/>
            </p:cNvSpPr>
            <p:nvPr/>
          </p:nvSpPr>
          <p:spPr bwMode="auto">
            <a:xfrm rot="17100000" flipH="1">
              <a:off x="3342" y="2651"/>
              <a:ext cx="275" cy="38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4039" name="Line 10"/>
            <p:cNvSpPr>
              <a:spLocks noChangeShapeType="1"/>
            </p:cNvSpPr>
            <p:nvPr/>
          </p:nvSpPr>
          <p:spPr bwMode="auto">
            <a:xfrm rot="-5400000">
              <a:off x="1606" y="3074"/>
              <a:ext cx="1" cy="325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4040" name="Line 14"/>
            <p:cNvSpPr>
              <a:spLocks noChangeShapeType="1"/>
            </p:cNvSpPr>
            <p:nvPr/>
          </p:nvSpPr>
          <p:spPr bwMode="auto">
            <a:xfrm>
              <a:off x="2233" y="2671"/>
              <a:ext cx="1" cy="206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4041" name="AutoShape 15"/>
            <p:cNvSpPr>
              <a:spLocks noChangeArrowheads="1"/>
            </p:cNvSpPr>
            <p:nvPr/>
          </p:nvSpPr>
          <p:spPr bwMode="auto">
            <a:xfrm>
              <a:off x="2040" y="2032"/>
              <a:ext cx="407" cy="262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B5AE53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48058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pl-PL" altLang="pl-PL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4042" name="Text Box 16"/>
            <p:cNvSpPr txBox="1">
              <a:spLocks noChangeArrowheads="1"/>
            </p:cNvSpPr>
            <p:nvPr/>
          </p:nvSpPr>
          <p:spPr bwMode="auto">
            <a:xfrm>
              <a:off x="1420" y="2381"/>
              <a:ext cx="1868" cy="262"/>
            </a:xfrm>
            <a:prstGeom prst="rect">
              <a:avLst/>
            </a:prstGeom>
            <a:solidFill>
              <a:srgbClr val="EA9E1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B5AE53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48058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  <a:buClrTx/>
                <a:buFontTx/>
                <a:buNone/>
              </a:pPr>
              <a:endParaRPr lang="pl-PL" altLang="pl-PL" sz="400" b="1">
                <a:solidFill>
                  <a:schemeClr val="tx1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50000"/>
                </a:lnSpc>
                <a:spcBef>
                  <a:spcPts val="60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STRATEGIA OCHRONY PARKU</a:t>
              </a:r>
              <a:endParaRPr lang="pl-PL" altLang="pl-PL" sz="1200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44043" name="Text Box 17"/>
            <p:cNvSpPr txBox="1">
              <a:spLocks noChangeArrowheads="1"/>
            </p:cNvSpPr>
            <p:nvPr/>
          </p:nvSpPr>
          <p:spPr bwMode="auto">
            <a:xfrm>
              <a:off x="369" y="3015"/>
              <a:ext cx="1024" cy="770"/>
            </a:xfrm>
            <a:prstGeom prst="rect">
              <a:avLst/>
            </a:prstGeom>
            <a:solidFill>
              <a:srgbClr val="FADE8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B5AE53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48058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STRATEGIA OCHRONY I PLAN DZIAŁAŃ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w ramach operatów szczegółowych</a:t>
              </a:r>
            </a:p>
          </p:txBody>
        </p:sp>
        <p:sp>
          <p:nvSpPr>
            <p:cNvPr id="44044" name="Text Box 18"/>
            <p:cNvSpPr txBox="1">
              <a:spLocks noChangeArrowheads="1"/>
            </p:cNvSpPr>
            <p:nvPr/>
          </p:nvSpPr>
          <p:spPr bwMode="auto">
            <a:xfrm>
              <a:off x="1832" y="2905"/>
              <a:ext cx="813" cy="523"/>
            </a:xfrm>
            <a:prstGeom prst="rect">
              <a:avLst/>
            </a:prstGeom>
            <a:solidFill>
              <a:srgbClr val="EA9E1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B5AE53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48058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l-PL" altLang="pl-PL" sz="1000" b="1">
                <a:solidFill>
                  <a:schemeClr val="tx1"/>
                </a:solidFill>
                <a:latin typeface="Arial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OPERAT GENERALNY</a:t>
              </a:r>
            </a:p>
          </p:txBody>
        </p:sp>
        <p:sp>
          <p:nvSpPr>
            <p:cNvPr id="44045" name="Text Box 19"/>
            <p:cNvSpPr txBox="1">
              <a:spLocks noChangeArrowheads="1"/>
            </p:cNvSpPr>
            <p:nvPr/>
          </p:nvSpPr>
          <p:spPr bwMode="auto">
            <a:xfrm>
              <a:off x="3098" y="3167"/>
              <a:ext cx="1143" cy="784"/>
            </a:xfrm>
            <a:prstGeom prst="rect">
              <a:avLst/>
            </a:prstGeom>
            <a:solidFill>
              <a:srgbClr val="EA9E1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B5AE53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48058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PROJEKT UCHWAŁY SEJMIKU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w sprawie ustanowienia planu ochrony</a:t>
              </a:r>
            </a:p>
          </p:txBody>
        </p:sp>
        <p:sp>
          <p:nvSpPr>
            <p:cNvPr id="44046" name="Line 20"/>
            <p:cNvSpPr>
              <a:spLocks noChangeAspect="1" noChangeShapeType="1"/>
            </p:cNvSpPr>
            <p:nvPr/>
          </p:nvSpPr>
          <p:spPr bwMode="auto">
            <a:xfrm rot="600000" flipH="1">
              <a:off x="1182" y="2643"/>
              <a:ext cx="206" cy="33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4047" name="Line 21"/>
            <p:cNvSpPr>
              <a:spLocks noChangeShapeType="1"/>
            </p:cNvSpPr>
            <p:nvPr/>
          </p:nvSpPr>
          <p:spPr bwMode="auto">
            <a:xfrm rot="-5400000">
              <a:off x="2886" y="3074"/>
              <a:ext cx="1" cy="325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4048" name="Line 22"/>
            <p:cNvSpPr>
              <a:spLocks noChangeAspect="1" noChangeShapeType="1"/>
            </p:cNvSpPr>
            <p:nvPr/>
          </p:nvSpPr>
          <p:spPr bwMode="auto">
            <a:xfrm rot="-5400000">
              <a:off x="2243" y="2766"/>
              <a:ext cx="2" cy="160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4049" name="Text Box 23"/>
            <p:cNvSpPr txBox="1">
              <a:spLocks noChangeArrowheads="1"/>
            </p:cNvSpPr>
            <p:nvPr/>
          </p:nvSpPr>
          <p:spPr bwMode="auto">
            <a:xfrm>
              <a:off x="676" y="845"/>
              <a:ext cx="3338" cy="1071"/>
            </a:xfrm>
            <a:prstGeom prst="rect">
              <a:avLst/>
            </a:prstGeom>
            <a:solidFill>
              <a:srgbClr val="FADE8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B5AE53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48058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 dirty="0">
                  <a:solidFill>
                    <a:schemeClr val="tx1"/>
                  </a:solidFill>
                  <a:latin typeface="Verdana" pitchFamily="34" charset="0"/>
                </a:rPr>
                <a:t>DIAGNOZA STANU (operaty szczegółowe)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pl-PL" altLang="pl-PL" sz="600" b="1" dirty="0">
                <a:solidFill>
                  <a:schemeClr val="tx1"/>
                </a:solidFill>
                <a:latin typeface="Verdana" pitchFamily="34" charset="0"/>
              </a:endParaRP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 dirty="0">
                  <a:solidFill>
                    <a:schemeClr val="tx1"/>
                  </a:solidFill>
                  <a:latin typeface="Verdana" pitchFamily="34" charset="0"/>
                </a:rPr>
                <a:t>Operat ochrony zasobów abiotycznych i gleb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 dirty="0">
                  <a:solidFill>
                    <a:schemeClr val="tx1"/>
                  </a:solidFill>
                  <a:latin typeface="Verdana" pitchFamily="34" charset="0"/>
                </a:rPr>
                <a:t>Operat ochrony szaty roślinnej i grzybów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 dirty="0">
                  <a:solidFill>
                    <a:schemeClr val="tx1"/>
                  </a:solidFill>
                  <a:latin typeface="Verdana" pitchFamily="34" charset="0"/>
                </a:rPr>
                <a:t>Operat ochrony zwierząt </a:t>
              </a:r>
              <a:endParaRPr lang="pl-PL" altLang="pl-PL" sz="1200" b="1" dirty="0" smtClean="0">
                <a:solidFill>
                  <a:schemeClr val="tx1"/>
                </a:solidFill>
                <a:latin typeface="Verdana" pitchFamily="34" charset="0"/>
              </a:endParaRP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 dirty="0" smtClean="0">
                  <a:solidFill>
                    <a:schemeClr val="tx1"/>
                  </a:solidFill>
                  <a:latin typeface="Verdana" pitchFamily="34" charset="0"/>
                </a:rPr>
                <a:t>Operat ochrony ekosystemów morskich</a:t>
              </a:r>
              <a:r>
                <a:rPr lang="pl-PL" altLang="pl-PL" sz="1200" b="1" dirty="0">
                  <a:solidFill>
                    <a:schemeClr val="tx1"/>
                  </a:solidFill>
                  <a:latin typeface="Verdana" pitchFamily="34" charset="0"/>
                </a:rPr>
                <a:t>	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 dirty="0">
                  <a:solidFill>
                    <a:schemeClr val="tx1"/>
                  </a:solidFill>
                  <a:latin typeface="Verdana" pitchFamily="34" charset="0"/>
                </a:rPr>
                <a:t>Operat ochrony </a:t>
              </a:r>
              <a:r>
                <a:rPr lang="pl-PL" altLang="pl-PL" sz="1200" b="1" dirty="0" smtClean="0">
                  <a:solidFill>
                    <a:schemeClr val="tx1"/>
                  </a:solidFill>
                  <a:latin typeface="Verdana" pitchFamily="34" charset="0"/>
                </a:rPr>
                <a:t>dziedzictwa kulturowego i krajobrazu</a:t>
              </a:r>
              <a:endParaRPr lang="pl-PL" altLang="pl-PL" sz="1200" b="1" dirty="0">
                <a:solidFill>
                  <a:schemeClr val="tx1"/>
                </a:solidFill>
                <a:latin typeface="Verdana" pitchFamily="34" charset="0"/>
              </a:endParaRP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 dirty="0">
                  <a:solidFill>
                    <a:schemeClr val="tx1"/>
                  </a:solidFill>
                  <a:latin typeface="Verdana" pitchFamily="34" charset="0"/>
                </a:rPr>
                <a:t>Operat zagospodarowania przestrzennego	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 dirty="0">
                  <a:solidFill>
                    <a:schemeClr val="tx1"/>
                  </a:solidFill>
                  <a:latin typeface="Verdana" pitchFamily="34" charset="0"/>
                </a:rPr>
                <a:t>Operat kształtowania funkcji </a:t>
              </a:r>
              <a:r>
                <a:rPr lang="pl-PL" altLang="pl-PL" sz="1200" b="1" dirty="0" smtClean="0">
                  <a:solidFill>
                    <a:schemeClr val="tx1"/>
                  </a:solidFill>
                  <a:latin typeface="Verdana" pitchFamily="34" charset="0"/>
                </a:rPr>
                <a:t>turystycznej, rekreacyjnej </a:t>
              </a:r>
              <a:r>
                <a:rPr lang="pl-PL" altLang="pl-PL" sz="1200" b="1" dirty="0">
                  <a:solidFill>
                    <a:schemeClr val="tx1"/>
                  </a:solidFill>
                  <a:latin typeface="Verdana" pitchFamily="34" charset="0"/>
                </a:rPr>
                <a:t>i </a:t>
              </a:r>
              <a:r>
                <a:rPr lang="pl-PL" altLang="pl-PL" sz="1200" b="1" dirty="0" smtClean="0">
                  <a:solidFill>
                    <a:schemeClr val="tx1"/>
                  </a:solidFill>
                  <a:latin typeface="Verdana" pitchFamily="34" charset="0"/>
                </a:rPr>
                <a:t>edukacyjnej</a:t>
              </a:r>
              <a:endParaRPr lang="pl-PL" altLang="pl-PL" sz="1200" b="1" dirty="0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44050" name="Line 24"/>
            <p:cNvSpPr>
              <a:spLocks noChangeShapeType="1"/>
            </p:cNvSpPr>
            <p:nvPr/>
          </p:nvSpPr>
          <p:spPr bwMode="auto">
            <a:xfrm rot="5400000">
              <a:off x="902" y="1982"/>
              <a:ext cx="2" cy="973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4051" name="Line 25"/>
            <p:cNvSpPr>
              <a:spLocks noChangeShapeType="1"/>
            </p:cNvSpPr>
            <p:nvPr/>
          </p:nvSpPr>
          <p:spPr bwMode="auto">
            <a:xfrm rot="8100000">
              <a:off x="583" y="2556"/>
              <a:ext cx="2" cy="44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4052" name="Line 26"/>
            <p:cNvSpPr>
              <a:spLocks noChangeShapeType="1"/>
            </p:cNvSpPr>
            <p:nvPr/>
          </p:nvSpPr>
          <p:spPr bwMode="auto">
            <a:xfrm rot="5400000">
              <a:off x="542" y="1544"/>
              <a:ext cx="0" cy="19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4053" name="Text Box 28"/>
            <p:cNvSpPr txBox="1">
              <a:spLocks noChangeArrowheads="1"/>
            </p:cNvSpPr>
            <p:nvPr/>
          </p:nvSpPr>
          <p:spPr bwMode="auto">
            <a:xfrm>
              <a:off x="4467" y="1571"/>
              <a:ext cx="240" cy="235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B5AE53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48058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U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Z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G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O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D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N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I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E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N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I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A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l-PL" altLang="pl-PL" sz="1200" b="1">
                <a:solidFill>
                  <a:schemeClr val="tx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I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l-PL" altLang="pl-PL" sz="1200" b="1">
                <a:solidFill>
                  <a:schemeClr val="tx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O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P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I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NI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E</a:t>
              </a:r>
              <a:endParaRPr lang="pl-PL" altLang="pl-PL" sz="1200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44054" name="Text Box 30"/>
            <p:cNvSpPr txBox="1">
              <a:spLocks noChangeArrowheads="1"/>
            </p:cNvSpPr>
            <p:nvPr/>
          </p:nvSpPr>
          <p:spPr bwMode="auto">
            <a:xfrm>
              <a:off x="113" y="1311"/>
              <a:ext cx="240" cy="159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B5AE53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48058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l-PL" altLang="pl-PL" sz="800" b="1">
                <a:solidFill>
                  <a:schemeClr val="tx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pl-PL" altLang="pl-PL" sz="800" b="1">
                <a:solidFill>
                  <a:schemeClr val="tx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K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O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N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S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U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L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T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A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C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J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l-PL" altLang="pl-PL" sz="1200" b="1">
                  <a:solidFill>
                    <a:schemeClr val="tx1"/>
                  </a:solidFill>
                  <a:latin typeface="Verdana" pitchFamily="34" charset="0"/>
                </a:rPr>
                <a:t>E</a:t>
              </a:r>
              <a:endParaRPr lang="pl-PL" altLang="pl-PL" sz="1200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grpSp>
          <p:nvGrpSpPr>
            <p:cNvPr id="44055" name="Group 31"/>
            <p:cNvGrpSpPr>
              <a:grpSpLocks/>
            </p:cNvGrpSpPr>
            <p:nvPr/>
          </p:nvGrpSpPr>
          <p:grpSpPr bwMode="auto">
            <a:xfrm>
              <a:off x="216" y="3071"/>
              <a:ext cx="2803" cy="796"/>
              <a:chOff x="1237" y="5197"/>
              <a:chExt cx="6208" cy="1644"/>
            </a:xfrm>
          </p:grpSpPr>
          <p:sp>
            <p:nvSpPr>
              <p:cNvPr id="44056" name="Line 32"/>
              <p:cNvSpPr>
                <a:spLocks noChangeAspect="1" noChangeShapeType="1"/>
              </p:cNvSpPr>
              <p:nvPr/>
            </p:nvSpPr>
            <p:spPr bwMode="auto">
              <a:xfrm rot="10800000">
                <a:off x="1237" y="5197"/>
                <a:ext cx="1" cy="1644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4057" name="Line 33"/>
              <p:cNvSpPr>
                <a:spLocks noChangeShapeType="1"/>
              </p:cNvSpPr>
              <p:nvPr/>
            </p:nvSpPr>
            <p:spPr bwMode="auto">
              <a:xfrm>
                <a:off x="1237" y="6817"/>
                <a:ext cx="6208" cy="0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Obowiązujące zakazy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7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(uchwała sejmiku </a:t>
            </a:r>
            <a: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z 27.04.2011 </a:t>
            </a:r>
            <a:b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zmieniona uchwałą z 21.12.2017)</a:t>
            </a:r>
            <a:endParaRPr lang="pl-PL" altLang="pl-PL" sz="27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51519" y="1700808"/>
            <a:ext cx="8712969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i="1" dirty="0" smtClean="0">
                <a:latin typeface="Arial Narrow" panose="020B0606020202030204" pitchFamily="34" charset="0"/>
              </a:rPr>
              <a:t>§ 3 Na terenie Parku wprowadza się następujące zakazy:</a:t>
            </a:r>
          </a:p>
          <a:p>
            <a:pPr>
              <a:spcBef>
                <a:spcPts val="600"/>
              </a:spcBef>
            </a:pPr>
            <a:r>
              <a:rPr lang="pl-PL" i="1" dirty="0" smtClean="0">
                <a:latin typeface="Arial Narrow" panose="020B0606020202030204" pitchFamily="34" charset="0"/>
              </a:rPr>
              <a:t>1</a:t>
            </a:r>
            <a:r>
              <a:rPr lang="pl-PL" i="1" dirty="0">
                <a:latin typeface="Arial Narrow" panose="020B0606020202030204" pitchFamily="34" charset="0"/>
              </a:rPr>
              <a:t>) realizacji przedsięwzięć mogących znacząco oddziaływać na środowisko w rozumieniu przepisów ustawy z dnia 3 października 2008 r. o udostępnianiu informacji o środowisku i jego ochronie, udziale społeczeństwa w ochronie środowiska oraz o ocenach oddziaływania na środowisko (Dz. U. Nr 199, poz. 1227 i Nr 227, poz. 1505 oraz z 2009 r. Nr 42, poz. 340 i Nr 84, poz. 700);</a:t>
            </a:r>
            <a:endParaRPr lang="pl-PL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i="1" dirty="0">
                <a:latin typeface="Arial Narrow" panose="020B0606020202030204" pitchFamily="34" charset="0"/>
              </a:rPr>
              <a:t>2) umyślnego zabijania dziko występujących zwierząt, niszczenia ich nor, legowisk, innych schronień i miejsc rozrodu oraz tarlisk i złożonej ikry, z wyjątkiem amatorskiego połowu ryb oraz wykonywania czynności w ramach racjonalnej gospodarki rolnej, leśnej, rybackiej i łowieckiej;</a:t>
            </a:r>
            <a:endParaRPr lang="pl-PL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i="1" dirty="0">
                <a:latin typeface="Arial Narrow" panose="020B0606020202030204" pitchFamily="34" charset="0"/>
              </a:rPr>
              <a:t>3) likwidowania i niszczenia zadrzewień: </a:t>
            </a:r>
            <a:endParaRPr lang="pl-PL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i="1" dirty="0">
                <a:latin typeface="Arial Narrow" panose="020B0606020202030204" pitchFamily="34" charset="0"/>
              </a:rPr>
              <a:t>a) śródpolnych - o charakterze pasmowym, pełniących funkcje przeciwerozyjne oraz o charakterze obszarowym w formie kęp, wyraźnie odróżniających się w krajobrazie, </a:t>
            </a:r>
            <a:endParaRPr lang="pl-PL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i="1" dirty="0">
                <a:latin typeface="Arial Narrow" panose="020B0606020202030204" pitchFamily="34" charset="0"/>
              </a:rPr>
              <a:t>b) przydrożnych, </a:t>
            </a:r>
            <a:endParaRPr lang="pl-PL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i="1" dirty="0">
                <a:latin typeface="Arial Narrow" panose="020B0606020202030204" pitchFamily="34" charset="0"/>
              </a:rPr>
              <a:t>c) nadwodnych,</a:t>
            </a:r>
            <a:endParaRPr lang="pl-PL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i="1" dirty="0">
                <a:latin typeface="Arial Narrow" panose="020B0606020202030204" pitchFamily="34" charset="0"/>
              </a:rPr>
              <a:t>- jeżeli nie wynikają one z potrzeby ochrony przeciwpowodziowej lub zapewnienia bezpieczeństwa ruchu drogowego lub wodnego lub budowy, odbudowy, utrzymania, remontów lub naprawy urządzeń wodnych; </a:t>
            </a:r>
            <a:endParaRPr lang="pl-PL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buFont typeface="Wingdings" pitchFamily="2" charset="2"/>
              <a:buChar char="ü"/>
            </a:pPr>
            <a:r>
              <a:rPr lang="pl-PL" altLang="pl-PL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Etap I – diagnoza stanu (jesień 2019, możliwe uzupełnienia wiosną 2020)</a:t>
            </a:r>
          </a:p>
          <a:p>
            <a:pPr>
              <a:lnSpc>
                <a:spcPct val="110000"/>
              </a:lnSpc>
              <a:buFont typeface="Wingdings" pitchFamily="2" charset="2"/>
              <a:buChar char="ü"/>
            </a:pPr>
            <a:endParaRPr lang="pl-PL" altLang="pl-PL" dirty="0" smtClean="0">
              <a:solidFill>
                <a:schemeClr val="tx1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ü"/>
            </a:pPr>
            <a:r>
              <a:rPr lang="pl-PL" altLang="pl-PL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Etap II  - strategia (lato 2020), opracowanie projektu Planu ochrony (uchwały), jesień 2020</a:t>
            </a:r>
          </a:p>
          <a:p>
            <a:pPr>
              <a:lnSpc>
                <a:spcPct val="110000"/>
              </a:lnSpc>
              <a:buFont typeface="Wingdings" pitchFamily="2" charset="2"/>
              <a:buChar char="ü"/>
            </a:pPr>
            <a:endParaRPr lang="pl-PL" altLang="pl-PL" dirty="0" smtClean="0">
              <a:solidFill>
                <a:schemeClr val="tx1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ü"/>
            </a:pPr>
            <a:r>
              <a:rPr lang="pl-PL" altLang="pl-PL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Etap III – opiniowanie, uzgodnienia (wiosna 2021) </a:t>
            </a:r>
          </a:p>
          <a:p>
            <a:pPr>
              <a:lnSpc>
                <a:spcPct val="110000"/>
              </a:lnSpc>
              <a:buFont typeface="Wingdings" pitchFamily="2" charset="2"/>
              <a:buChar char="ü"/>
            </a:pPr>
            <a:endParaRPr lang="pl-PL" altLang="pl-PL" dirty="0" smtClean="0">
              <a:solidFill>
                <a:schemeClr val="tx1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Etapy oraz haromonogram prac nad </a:t>
            </a:r>
            <a:r>
              <a:rPr lang="pl-PL" altLang="pl-PL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Planem Ochrony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7345362" cy="9366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Uspołecznienie prac nad Planem Ochrony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557338"/>
            <a:ext cx="8964612" cy="467995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Włączenie przedstawicieli społeczności lokalnej (interesariuszy) do dyskusji nad Planem ochrony</a:t>
            </a: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endParaRPr lang="pl-PL" altLang="pl-PL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Umożliwienie śledzenia prac oraz zgłaszania wniosków dotyczących Planu w określonym czasie i przez każdego zainteresowanego sprawą Planu</a:t>
            </a: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endParaRPr lang="pl-PL" altLang="pl-PL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Organizowanie, w zależności od potrzeb, spotkań autorów Planu z zainteresowanymi osobami i jednostkami celem zaprezentowania stanu prac w poszczególnych etapach sporządzania Planu lub przedyskutowania wybranych zagadnień</a:t>
            </a: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endParaRPr lang="pl-PL" altLang="pl-PL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609600" indent="-609600" eaLnBrk="1" hangingPunct="1">
              <a:lnSpc>
                <a:spcPct val="120000"/>
              </a:lnSpc>
              <a:buFont typeface="Wingdings" pitchFamily="2" charset="2"/>
              <a:buChar char="ü"/>
            </a:pPr>
            <a:r>
              <a:rPr lang="pl-PL" altLang="pl-PL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Udostępnienie Planu do konsultacji, poprzez jego wyłożenie przed ostatecznym przyjęciem przez organ sporządzający Plan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zawartości 2"/>
          <p:cNvSpPr>
            <a:spLocks noGrp="1"/>
          </p:cNvSpPr>
          <p:nvPr>
            <p:ph idx="1"/>
          </p:nvPr>
        </p:nvSpPr>
        <p:spPr>
          <a:xfrm>
            <a:off x="107950" y="1752600"/>
            <a:ext cx="2951163" cy="4556125"/>
          </a:xfrm>
        </p:spPr>
        <p:txBody>
          <a:bodyPr/>
          <a:lstStyle/>
          <a:p>
            <a:pPr marL="114300" indent="0" eaLnBrk="1" hangingPunct="1">
              <a:buFont typeface="Arial" charset="0"/>
              <a:buNone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Udział społeczeństwa: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art. 19 ust. 1a Ustawy </a:t>
            </a:r>
            <a:b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</a:b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o ochronie przyrody</a:t>
            </a:r>
          </a:p>
          <a:p>
            <a:pPr lvl="1" eaLnBrk="1" hangingPunct="1">
              <a:buFont typeface="Wingdings" pitchFamily="2" charset="2"/>
              <a:buChar char="ü"/>
            </a:pPr>
            <a:endParaRPr lang="pl-PL" altLang="pl-PL" sz="1500" dirty="0" smtClean="0">
              <a:solidFill>
                <a:schemeClr val="tx1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  <a:p>
            <a:pPr lvl="1" eaLnBrk="1" hangingPunct="1">
              <a:buFont typeface="Wingdings" pitchFamily="2" charset="2"/>
              <a:buChar char="ü"/>
            </a:pPr>
            <a:endParaRPr lang="pl-PL" altLang="pl-PL" sz="1500" dirty="0" smtClean="0">
              <a:solidFill>
                <a:schemeClr val="tx1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  <a:p>
            <a:pPr lvl="1" eaLnBrk="1" hangingPunct="1">
              <a:buFont typeface="Wingdings" pitchFamily="2" charset="2"/>
              <a:buChar char="ü"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Ustawa z dnia 3 października 2008 r. o udostępnianiu informacji o środowisku i jego ochronie, udziale społeczeństwa w ochronie środowiska oraz o ocenach oddziaływania na środowisko (Dz.U. 2008 Nr 199 poz. 1227)</a:t>
            </a:r>
          </a:p>
          <a:p>
            <a:pPr lvl="1" eaLnBrk="1" hangingPunct="1">
              <a:buFont typeface="Wingdings" pitchFamily="2" charset="2"/>
              <a:buChar char="ü"/>
            </a:pPr>
            <a:endParaRPr lang="pl-PL" altLang="pl-PL" sz="1500" dirty="0" smtClean="0">
              <a:solidFill>
                <a:schemeClr val="tx1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  <a:p>
            <a:pPr lvl="1" eaLnBrk="1" hangingPunct="1">
              <a:buFont typeface="Wingdings" pitchFamily="2" charset="2"/>
              <a:buChar char="ü"/>
            </a:pPr>
            <a:endParaRPr lang="pl-PL" altLang="pl-PL" sz="1500" dirty="0" smtClean="0">
              <a:solidFill>
                <a:schemeClr val="tx1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  <a:p>
            <a:pPr lvl="1" eaLnBrk="1" hangingPunct="1">
              <a:buFont typeface="Wingdings" pitchFamily="2" charset="2"/>
              <a:buChar char="ü"/>
            </a:pP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Par. 6 ust. 2 Rozporządzenie Ministra Środowiska z 12 maja 2005 r. (cytowany wcześniej)</a:t>
            </a:r>
            <a: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/>
            </a:r>
            <a:br>
              <a:rPr lang="pl-PL" altLang="pl-PL" sz="1500" dirty="0" smtClean="0">
                <a:solidFill>
                  <a:schemeClr val="tx1"/>
                </a:solidFill>
                <a:latin typeface="Arial Narrow" panose="020B0606020202030204" pitchFamily="34" charset="0"/>
              </a:rPr>
            </a:br>
            <a:endParaRPr lang="pl-PL" altLang="pl-PL" sz="1500" dirty="0" smtClean="0">
              <a:solidFill>
                <a:schemeClr val="tx1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Podstawa prawna 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udział społeczeństwa</a:t>
            </a:r>
            <a:endParaRPr lang="pl-PL" altLang="pl-PL" sz="36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52600"/>
            <a:ext cx="421005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013075"/>
            <a:ext cx="3024188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2997200"/>
            <a:ext cx="29924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32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zawartości 2"/>
          <p:cNvSpPr>
            <a:spLocks noGrp="1"/>
          </p:cNvSpPr>
          <p:nvPr>
            <p:ph idx="1"/>
          </p:nvPr>
        </p:nvSpPr>
        <p:spPr>
          <a:xfrm>
            <a:off x="107950" y="1752600"/>
            <a:ext cx="4464050" cy="4556125"/>
          </a:xfrm>
        </p:spPr>
        <p:txBody>
          <a:bodyPr/>
          <a:lstStyle/>
          <a:p>
            <a:pPr marL="457200" indent="-342900" eaLnBrk="1" hangingPunct="1">
              <a:buFont typeface="+mj-lt"/>
              <a:buAutoNum type="arabicPeriod"/>
            </a:pPr>
            <a:endParaRPr lang="pl-PL" altLang="pl-PL" sz="1600" dirty="0" smtClean="0">
              <a:solidFill>
                <a:schemeClr val="tx1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  <a:p>
            <a:pPr marL="457200" indent="-342900" eaLnBrk="1" hangingPunct="1">
              <a:buFont typeface="+mj-lt"/>
              <a:buAutoNum type="arabicPeriod"/>
            </a:pPr>
            <a:r>
              <a:rPr lang="pl-PL" altLang="pl-PL" sz="16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Podanie do publicznej wiadomości</a:t>
            </a:r>
          </a:p>
          <a:p>
            <a:pPr marL="457200" indent="-342900" eaLnBrk="1" hangingPunct="1">
              <a:buFont typeface="+mj-lt"/>
              <a:buAutoNum type="arabicPeriod"/>
            </a:pPr>
            <a:r>
              <a:rPr lang="pl-PL" altLang="pl-PL" sz="16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Przygotowanie i wydanie broszury informacyjnej </a:t>
            </a:r>
          </a:p>
          <a:p>
            <a:pPr marL="457200" indent="-342900" eaLnBrk="1" hangingPunct="1">
              <a:buFont typeface="+mj-lt"/>
              <a:buAutoNum type="arabicPeriod"/>
            </a:pPr>
            <a:r>
              <a:rPr lang="pl-PL" altLang="pl-PL" sz="1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Organizacja warsztatów dla interesariuszy: </a:t>
            </a:r>
          </a:p>
          <a:p>
            <a:pPr lvl="1" eaLnBrk="1" hangingPunct="1"/>
            <a:r>
              <a:rPr lang="pl-PL" altLang="pl-PL" sz="1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na etapie prac przygotowawczych</a:t>
            </a:r>
          </a:p>
          <a:p>
            <a:pPr lvl="1" eaLnBrk="1" hangingPunct="1"/>
            <a:r>
              <a:rPr lang="pl-PL" altLang="pl-PL" sz="1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na etapie podsumowania etapu diagnozy</a:t>
            </a:r>
          </a:p>
          <a:p>
            <a:pPr lvl="1" eaLnBrk="1" hangingPunct="1"/>
            <a:r>
              <a:rPr lang="pl-PL" altLang="pl-PL" sz="1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na etapie sporządzania koncepcji ochrony</a:t>
            </a:r>
          </a:p>
          <a:p>
            <a:pPr marL="571500" indent="-457200" eaLnBrk="1" hangingPunct="1">
              <a:buFont typeface="+mj-lt"/>
              <a:buAutoNum type="arabicPeriod"/>
            </a:pPr>
            <a:r>
              <a:rPr lang="pl-PL" altLang="pl-PL" sz="16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Spotkania informacyjne z radami gmin </a:t>
            </a:r>
          </a:p>
          <a:p>
            <a:pPr marL="571500" indent="-457200" eaLnBrk="1" hangingPunct="1">
              <a:buFont typeface="+mj-lt"/>
              <a:buAutoNum type="arabicPeriod"/>
            </a:pPr>
            <a:r>
              <a:rPr lang="pl-PL" altLang="pl-PL" sz="16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Zakładka na stronie PZPK poświęcona planom ochrony: </a:t>
            </a:r>
            <a:r>
              <a:rPr lang="pl-PL" sz="1600" dirty="0">
                <a:solidFill>
                  <a:schemeClr val="tx1"/>
                </a:solidFill>
                <a:latin typeface="Arial Narrow" panose="020B0606020202030204" pitchFamily="34" charset="0"/>
              </a:rPr>
              <a:t>https://pomorskieparki.pl/planyochrony</a:t>
            </a:r>
            <a:r>
              <a:rPr lang="pl-PL" sz="1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/</a:t>
            </a:r>
          </a:p>
          <a:p>
            <a:pPr marL="571500" indent="-457200" eaLnBrk="1" hangingPunct="1">
              <a:buFont typeface="+mj-lt"/>
              <a:buAutoNum type="arabicPeriod"/>
            </a:pPr>
            <a:r>
              <a:rPr lang="pl-PL" altLang="pl-PL" sz="16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Dedykowany adres e-mail</a:t>
            </a:r>
            <a:r>
              <a:rPr lang="pl-PL" altLang="pl-PL" sz="1600" dirty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: npk.planochrony@pomorskieparki.pl</a:t>
            </a:r>
            <a:endParaRPr lang="pl-PL" altLang="pl-PL" sz="1600" dirty="0" smtClean="0">
              <a:solidFill>
                <a:schemeClr val="tx1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  <a:p>
            <a:pPr marL="571500" indent="-457200" eaLnBrk="1" hangingPunct="1">
              <a:buFont typeface="+mj-lt"/>
              <a:buAutoNum type="arabicPeriod"/>
            </a:pPr>
            <a:r>
              <a:rPr lang="pl-PL" altLang="pl-PL" sz="16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Wyłożenie projektu Planu ochrony do konsultacji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Zaplanowane działania 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w ramach konsultacji społecznych</a:t>
            </a:r>
            <a:endParaRPr lang="pl-PL" altLang="pl-PL" sz="36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988668" cy="398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6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5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5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628775"/>
            <a:ext cx="4676775" cy="4373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016625"/>
            <a:ext cx="47529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Procedura przyjęcia 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Planu Ochrony (art. 19 uop)</a:t>
            </a:r>
            <a:endParaRPr lang="pl-PL" altLang="pl-PL" sz="36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1989138"/>
            <a:ext cx="38544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a 8"/>
          <p:cNvGrpSpPr>
            <a:grpSpLocks/>
          </p:cNvGrpSpPr>
          <p:nvPr/>
        </p:nvGrpSpPr>
        <p:grpSpPr bwMode="auto">
          <a:xfrm>
            <a:off x="395288" y="3644900"/>
            <a:ext cx="4537075" cy="504825"/>
            <a:chOff x="395536" y="3645024"/>
            <a:chExt cx="4536504" cy="504056"/>
          </a:xfrm>
        </p:grpSpPr>
        <p:cxnSp>
          <p:nvCxnSpPr>
            <p:cNvPr id="5" name="Łącznik prostoliniowy 4"/>
            <p:cNvCxnSpPr/>
            <p:nvPr/>
          </p:nvCxnSpPr>
          <p:spPr>
            <a:xfrm>
              <a:off x="682837" y="3645024"/>
              <a:ext cx="424920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Łącznik prostoliniowy 9"/>
            <p:cNvCxnSpPr/>
            <p:nvPr/>
          </p:nvCxnSpPr>
          <p:spPr>
            <a:xfrm>
              <a:off x="395536" y="3860595"/>
              <a:ext cx="4536504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oliniowy 10"/>
            <p:cNvCxnSpPr/>
            <p:nvPr/>
          </p:nvCxnSpPr>
          <p:spPr>
            <a:xfrm>
              <a:off x="466964" y="4149080"/>
              <a:ext cx="179999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7477125" cy="965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Wykonawca prac</a:t>
            </a:r>
            <a:br>
              <a:rPr lang="pl-PL" altLang="pl-PL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doświadczenie NFOŚ</a:t>
            </a:r>
            <a:endParaRPr lang="pl-PL" altLang="pl-PL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556792"/>
            <a:ext cx="8713788" cy="4679950"/>
          </a:xfrm>
        </p:spPr>
        <p:txBody>
          <a:bodyPr/>
          <a:lstStyle/>
          <a:p>
            <a:pPr marL="11430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pl-PL" altLang="pl-PL" sz="1600" b="1" dirty="0" smtClean="0">
                <a:latin typeface="Verdana" pitchFamily="34" charset="0"/>
              </a:rPr>
              <a:t>Narodowa Fundacja Ochrony Środowiska</a:t>
            </a:r>
          </a:p>
          <a:p>
            <a:pPr marL="11430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pl-PL" altLang="pl-PL" sz="1600" b="1" dirty="0" smtClean="0">
                <a:latin typeface="Verdana" pitchFamily="34" charset="0"/>
              </a:rPr>
              <a:t>- działa w sferze ochrony przyrody, ochrony środowiska i rozwoju zrównoważonego od 1989 r.</a:t>
            </a:r>
          </a:p>
          <a:p>
            <a:pPr marL="11430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pl-PL" altLang="pl-PL" sz="1600" b="1" dirty="0">
              <a:latin typeface="Verdana" pitchFamily="34" charset="0"/>
            </a:endParaRPr>
          </a:p>
          <a:p>
            <a:pPr marL="11430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pl-PL" altLang="pl-PL" sz="1600" b="1" dirty="0" smtClean="0">
                <a:latin typeface="Verdana" pitchFamily="34" charset="0"/>
              </a:rPr>
              <a:t>Doświadczenie (wybrane zagadnienia):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pl-PL" altLang="pl-PL" sz="1600" b="1" dirty="0" smtClean="0">
                <a:latin typeface="Verdana" pitchFamily="34" charset="0"/>
              </a:rPr>
              <a:t>8 planów ochrony dla parków narodowych,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pl-PL" altLang="pl-PL" sz="1600" b="1" dirty="0" smtClean="0">
                <a:latin typeface="Verdana" pitchFamily="34" charset="0"/>
              </a:rPr>
              <a:t>23 plany ochrony dla parków krajobrazowych,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pl-PL" altLang="pl-PL" sz="1600" b="1" dirty="0" smtClean="0">
                <a:latin typeface="Verdana" pitchFamily="34" charset="0"/>
              </a:rPr>
              <a:t>14 planów zadań ochronnych dla obszarów Natura 2000.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pl-PL" altLang="pl-PL" sz="1600" b="1" dirty="0">
              <a:latin typeface="Verdana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pl-PL" altLang="pl-PL" sz="1600" b="1" dirty="0">
              <a:latin typeface="Verdana" pitchFamily="34" charset="0"/>
            </a:endParaRPr>
          </a:p>
          <a:p>
            <a:pPr marL="185738" indent="-71438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l-PL" altLang="pl-PL" sz="1600" b="1" dirty="0" smtClean="0">
                <a:latin typeface="Verdana" pitchFamily="34" charset="0"/>
              </a:rPr>
              <a:t>Projekt jest realizowany we współpracy z: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l-PL" altLang="pl-PL" sz="1600" b="1" dirty="0">
                <a:latin typeface="Verdana" pitchFamily="34" charset="0"/>
              </a:rPr>
              <a:t>Instytutem Morskim w Gdańsku, </a:t>
            </a:r>
            <a:endParaRPr lang="pl-PL" altLang="pl-PL" sz="1600" b="1" dirty="0" smtClean="0">
              <a:latin typeface="Verdana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altLang="pl-PL" sz="1600" b="1" dirty="0" smtClean="0">
                <a:latin typeface="Verdana" pitchFamily="34" charset="0"/>
              </a:rPr>
              <a:t>Biurem </a:t>
            </a:r>
            <a:r>
              <a:rPr lang="pl-PL" altLang="pl-PL" sz="1600" b="1" dirty="0">
                <a:latin typeface="Verdana" pitchFamily="34" charset="0"/>
              </a:rPr>
              <a:t>Projektów i Wdrożeń Proekologicznych PROEKO – Maciej </a:t>
            </a:r>
            <a:r>
              <a:rPr lang="pl-PL" altLang="pl-PL" sz="1600" b="1" dirty="0" err="1">
                <a:latin typeface="Verdana" pitchFamily="34" charset="0"/>
              </a:rPr>
              <a:t>Przewoźniak</a:t>
            </a:r>
            <a:r>
              <a:rPr lang="pl-PL" altLang="pl-PL" sz="1600" b="1" dirty="0">
                <a:latin typeface="Verdana" pitchFamily="34" charset="0"/>
              </a:rPr>
              <a:t>, </a:t>
            </a:r>
            <a:endParaRPr lang="pl-PL" altLang="pl-PL" sz="1600" b="1" dirty="0" smtClean="0">
              <a:latin typeface="Verdana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altLang="pl-PL" sz="1600" b="1" dirty="0" smtClean="0">
                <a:latin typeface="Verdana" pitchFamily="34" charset="0"/>
              </a:rPr>
              <a:t>DOM </a:t>
            </a:r>
            <a:r>
              <a:rPr lang="pl-PL" altLang="pl-PL" sz="1600" b="1" dirty="0">
                <a:latin typeface="Verdana" pitchFamily="34" charset="0"/>
              </a:rPr>
              <a:t>Biurem Urbanistycznym, Kiełb-Stańczuk, Jaszczuk-Skolimowska Sp. j., · Pracownią Przyrodniczą </a:t>
            </a:r>
            <a:endParaRPr lang="pl-PL" altLang="pl-PL" sz="1600" b="1" dirty="0" smtClean="0">
              <a:latin typeface="Verdana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altLang="pl-PL" sz="1600" b="1" dirty="0" smtClean="0">
                <a:latin typeface="Verdana" pitchFamily="34" charset="0"/>
              </a:rPr>
              <a:t>Pro </a:t>
            </a:r>
            <a:r>
              <a:rPr lang="pl-PL" altLang="pl-PL" sz="1600" b="1" dirty="0">
                <a:latin typeface="Verdana" pitchFamily="34" charset="0"/>
              </a:rPr>
              <a:t>Natura Pro  </a:t>
            </a:r>
            <a:r>
              <a:rPr lang="pl-PL" altLang="pl-PL" sz="1600" b="1" dirty="0" err="1">
                <a:latin typeface="Verdana" pitchFamily="34" charset="0"/>
              </a:rPr>
              <a:t>Homini</a:t>
            </a:r>
            <a:r>
              <a:rPr lang="pl-PL" altLang="pl-PL" sz="1600" b="1" dirty="0">
                <a:latin typeface="Verdana" pitchFamily="34" charset="0"/>
              </a:rPr>
              <a:t> – Katarzyna </a:t>
            </a:r>
            <a:r>
              <a:rPr lang="pl-PL" altLang="pl-PL" sz="1600" b="1" dirty="0" err="1">
                <a:latin typeface="Verdana" pitchFamily="34" charset="0"/>
              </a:rPr>
              <a:t>Bociąg</a:t>
            </a:r>
            <a:r>
              <a:rPr lang="pl-PL" altLang="pl-PL" sz="1600" b="1" dirty="0">
                <a:latin typeface="Verdana" pitchFamily="34" charset="0"/>
              </a:rPr>
              <a:t>.</a:t>
            </a:r>
          </a:p>
          <a:p>
            <a:pPr marL="185738" indent="-71438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l-PL" altLang="pl-PL" sz="1600" b="1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5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84372" y="2636912"/>
            <a:ext cx="86801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Arial Narrow" panose="020B0606020202030204" pitchFamily="34" charset="0"/>
              </a:rPr>
              <a:t>Plan ochrony dla Nadmorskiego Parku Krajobrazowego nie rozwiąże wszystkich problemów, jakie przez lata nagromadziły się w tej części wybrzeża Bałtyku.</a:t>
            </a:r>
            <a:endParaRPr lang="pl-PL" sz="2800" dirty="0">
              <a:latin typeface="Arial Narrow" panose="020B060602020203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84371" y="4149080"/>
            <a:ext cx="86801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Arial Narrow" panose="020B0606020202030204" pitchFamily="34" charset="0"/>
              </a:rPr>
              <a:t>Ale jest to okazja do poznania i zrozumienia argumentów stron,  w tym dotyczących uwarunkowań prawnych związanych z funkcjonowaniem obszarów chronionych oraz do konstruktywnej dyskusji z ludźmi otwartymi na poszukiwanie efektywnych rozwiązań pozwalających na zachowanie walorów Parku, w warunkach zrównoważonego rozwoju tego regionu</a:t>
            </a:r>
            <a:endParaRPr lang="pl-PL" sz="2800" dirty="0">
              <a:latin typeface="Arial Narrow" panose="020B060602020203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51520" y="260648"/>
            <a:ext cx="8712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Arial Narrow" panose="020B0606020202030204" pitchFamily="34" charset="0"/>
              </a:rPr>
              <a:t>Mamy świadomość trudności pogodzenia, w sposób akceptowalny dla wszystkich (a przynajmniej dla większości), potrzeb ochrony przyrody, dziedzictwa kulturowego i krajobrazu </a:t>
            </a:r>
            <a:br>
              <a:rPr lang="pl-PL" sz="2800" dirty="0" smtClean="0">
                <a:latin typeface="Arial Narrow" panose="020B0606020202030204" pitchFamily="34" charset="0"/>
              </a:rPr>
            </a:br>
            <a:r>
              <a:rPr lang="pl-PL" sz="2800" dirty="0" smtClean="0">
                <a:latin typeface="Arial Narrow" panose="020B0606020202030204" pitchFamily="34" charset="0"/>
              </a:rPr>
              <a:t>z oczekiwaniami różnych grup w zakresie rozwoju społeczno- gospodarczego.</a:t>
            </a:r>
            <a:endParaRPr lang="pl-PL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1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Obowiązujące zakazy</a:t>
            </a:r>
            <a:br>
              <a:rPr lang="pl-PL" altLang="pl-PL" sz="36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700" b="1" dirty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(uchwała sejmiku </a:t>
            </a:r>
            <a: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z 27.04.2011 </a:t>
            </a:r>
            <a:b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pl-PL" altLang="pl-PL" sz="2700" b="1" dirty="0" smtClean="0">
                <a:solidFill>
                  <a:srgbClr val="F06F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zmieniona uchwałą z 21.12.2017)</a:t>
            </a:r>
            <a:endParaRPr lang="pl-PL" altLang="pl-PL" sz="2700" b="1" dirty="0">
              <a:solidFill>
                <a:srgbClr val="F06F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82323" y="1700808"/>
            <a:ext cx="86409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i="1" dirty="0" smtClean="0">
                <a:latin typeface="Arial Narrow" panose="020B0606020202030204" pitchFamily="34" charset="0"/>
              </a:rPr>
              <a:t>4) pozyskiwania do celów gospodarczych skał, w tym torfu, oraz skamieniałości, w tym kopalnych szczątków roślin i zwierząt, a także minerałów i bursztynu; </a:t>
            </a:r>
            <a:endParaRPr lang="pl-PL" dirty="0" smtClean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i="1" dirty="0" smtClean="0">
                <a:latin typeface="Arial Narrow" panose="020B0606020202030204" pitchFamily="34" charset="0"/>
              </a:rPr>
              <a:t>5</a:t>
            </a:r>
            <a:r>
              <a:rPr lang="pl-PL" i="1" dirty="0">
                <a:latin typeface="Arial Narrow" panose="020B0606020202030204" pitchFamily="34" charset="0"/>
              </a:rPr>
              <a:t>) wykonywania prac ziemnych trwale zniekształcających rzeźbę terenu, z wyjątkiem prac związanych z zabezpieczeniem przeciwsztormowym, przeciwpowodziowym lub przeciwosuwiskowym lub budową, odbudową, utrzymaniem, remontem lub naprawą urządzeń wodnych; </a:t>
            </a:r>
            <a:endParaRPr lang="pl-PL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i="1" dirty="0">
                <a:latin typeface="Arial Narrow" panose="020B0606020202030204" pitchFamily="34" charset="0"/>
              </a:rPr>
              <a:t>6) dokonywania zmian stosunków wodnych, jeżeli zmiany te nie służą ochronie przyrody lub racjonalnej gospodarce rolnej, leśnej, wodnej lub rybackiej; </a:t>
            </a:r>
            <a:endParaRPr lang="pl-PL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i="1" dirty="0">
                <a:latin typeface="Arial Narrow" panose="020B0606020202030204" pitchFamily="34" charset="0"/>
              </a:rPr>
              <a:t>7) budowania nowych obiektów budowlanych w pasie szerokości 100 m od: </a:t>
            </a:r>
            <a:endParaRPr lang="pl-PL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i="1" dirty="0">
                <a:latin typeface="Arial Narrow" panose="020B0606020202030204" pitchFamily="34" charset="0"/>
              </a:rPr>
              <a:t>a) linii brzegów rzek, jezior i innych naturalnych zbiorników wodnych, </a:t>
            </a:r>
            <a:endParaRPr lang="pl-PL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i="1" dirty="0">
                <a:latin typeface="Arial Narrow" panose="020B0606020202030204" pitchFamily="34" charset="0"/>
              </a:rPr>
              <a:t>b) zasięgu lustra wody w sztucznych zbiornikach wodnych usytuowanych na wodach płynących przy normalnym poziomie piętrzenia określonym w pozwoleniu wodnoprawnym, o którym mowa w art. 122 ust. 1 pkt 1 ustawy z dnia 18 lipca 2001 r. – Prawo wodne </a:t>
            </a:r>
            <a:endParaRPr lang="pl-PL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i="1" dirty="0">
                <a:latin typeface="Arial Narrow" panose="020B0606020202030204" pitchFamily="34" charset="0"/>
              </a:rPr>
              <a:t>- z wyjątkiem obiektów służących turystyce wodnej, gospodarce wodnej lub rybackiej; </a:t>
            </a:r>
            <a:endParaRPr lang="pl-PL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69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teka">
  <a:themeElements>
    <a:clrScheme name="Aptek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teka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tek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3395</TotalTime>
  <Words>5286</Words>
  <Application>Microsoft Office PowerPoint</Application>
  <PresentationFormat>Pokaz na ekranie (4:3)</PresentationFormat>
  <Paragraphs>625</Paragraphs>
  <Slides>86</Slides>
  <Notes>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86</vt:i4>
      </vt:variant>
    </vt:vector>
  </HeadingPairs>
  <TitlesOfParts>
    <vt:vector size="87" baseType="lpstr">
      <vt:lpstr>Apteka</vt:lpstr>
      <vt:lpstr>Sporządzenie Projektu  Planu Ochrony  dla NADMORSKIEGO parku Krajobrazowego</vt:lpstr>
      <vt:lpstr>Zagadnienia do omówienia</vt:lpstr>
      <vt:lpstr>NADMORSKI Park krajobrazowy</vt:lpstr>
      <vt:lpstr>Podstawa prawna funkcjonowania nPk  (USTAWA O OCHRONIE PRZYRODY)</vt:lpstr>
      <vt:lpstr>Podstawa prawna funkcjonowania nPk  (UCHWAŁY SEJMIKU)</vt:lpstr>
      <vt:lpstr>Opis granic (uchwała sejmiku z 27.04.2011)</vt:lpstr>
      <vt:lpstr>Cele ochrony (uchwała sejmiku z 27.04.2011)</vt:lpstr>
      <vt:lpstr>Obowiązujące zakazy (uchwała sejmiku z 27.04.2011  zmieniona uchwałą z 21.12.2017)</vt:lpstr>
      <vt:lpstr>Obowiązujące zakazy (uchwała sejmiku z 27.04.2011  zmieniona uchwałą z 21.12.2017)</vt:lpstr>
      <vt:lpstr>Obowiązujące zakazy (uchwała sejmiku z 27.04.2011  zmieniona uchwałą z 21.12.2017)</vt:lpstr>
      <vt:lpstr>Obowiązujące zakazy (uchwała sejmiku z 27.04.2011  zmieniona uchwałą z 21.12.2017)</vt:lpstr>
      <vt:lpstr>Obowiązujące zakazy (uchwała sejmiku z 27.04.2011  zmieniona uchwałą z 21.12.2017)</vt:lpstr>
      <vt:lpstr>Obowiązujące zakazy (weryfikacja i ew. propozycje)</vt:lpstr>
      <vt:lpstr>Podstawa prawna sporządzania planów ochrony (USTAWA O OCHRONIE PRZYRODY)</vt:lpstr>
      <vt:lpstr>Podstawa prawna sporządzania planów ochrony (USTAWA O OCHRONIE PRZYRODY)</vt:lpstr>
      <vt:lpstr>Podstawa prawna (Art. 20 ust. 1 i 2)</vt:lpstr>
      <vt:lpstr>Podstawa prawna  (Art. 20 ust. 4 uop)</vt:lpstr>
      <vt:lpstr>Podstawa prawna  (Art. 20 ust. 4a uop)</vt:lpstr>
      <vt:lpstr>Podstawa prawna  (Art. 20 ust. 5 uop)</vt:lpstr>
      <vt:lpstr>Podstawa prawna c.d. </vt:lpstr>
      <vt:lpstr>rozporządzenie ministra środowiska z 12.05.2005 </vt:lpstr>
      <vt:lpstr>rozporządzenie ministra środowiska z 12.05.2005 (1) </vt:lpstr>
      <vt:lpstr>rozporządzenie ministra środowiska z 12.05.2005 (2) </vt:lpstr>
      <vt:lpstr>rozporządzenie ministra środowiska z 12.05.2005 (3) </vt:lpstr>
      <vt:lpstr>rozporządzenie ministra środowiska z 12.05.2005 (4) </vt:lpstr>
      <vt:lpstr>Plan ochrony a dokumentacja do planu ochrony (1) </vt:lpstr>
      <vt:lpstr>Czym nie jest Plan Ochrony?</vt:lpstr>
      <vt:lpstr>Przykłady uchwalonych planów ochrony </vt:lpstr>
      <vt:lpstr>Plan ochrony a dokumentacja do planu ochrony (2)</vt:lpstr>
      <vt:lpstr>Plan ochrony a dokumentacja do planu ochrony (3)</vt:lpstr>
      <vt:lpstr>Efekty prac</vt:lpstr>
      <vt:lpstr>Operaty szczegółowe  - część diagnostyczna</vt:lpstr>
      <vt:lpstr>Operaty szczegółowe  - część operacyjna</vt:lpstr>
      <vt:lpstr>Zespoły autorskie Operatów szczegółowych i założenia prac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Fauna lądowa i wód śródlądowych</vt:lpstr>
      <vt:lpstr>Prezentacja programu PowerPoint</vt:lpstr>
      <vt:lpstr>Harmonogram prac i cele</vt:lpstr>
      <vt:lpstr>Nadmorski Park Krajobrazowy</vt:lpstr>
      <vt:lpstr>wartości kulturowe dawniej i …dziś </vt:lpstr>
      <vt:lpstr>wartości kulturowe dawniej i …dziś</vt:lpstr>
      <vt:lpstr>wartości kulturowe dawniej i …dziś</vt:lpstr>
      <vt:lpstr>wartości krajobrazowe …  czy jeszcze istnieją ?</vt:lpstr>
      <vt:lpstr>wartości krajobrazowe …  czy jeszcze istnieją ?</vt:lpstr>
      <vt:lpstr>… ponieważ plan decyduje o tym  co widzimy w pejzażu </vt:lpstr>
      <vt:lpstr>Prezentacja programu PowerPoint</vt:lpstr>
      <vt:lpstr>tradycja, specyfika, unikatowość… co z tych haseł zostało ? </vt:lpstr>
      <vt:lpstr>tradycja, specyfika, unikatowość… co z tych haseł zostało ? </vt:lpstr>
      <vt:lpstr>Prezentacja programu PowerPoint</vt:lpstr>
      <vt:lpstr>tradycja, specyfika, unikatowość… co z tych haseł zostało ? </vt:lpstr>
      <vt:lpstr>co dalej z Nadmorskim Parkiem Krajobrazowym ?</vt:lpstr>
      <vt:lpstr>wnioski </vt:lpstr>
      <vt:lpstr>podpowiedzi</vt:lpstr>
      <vt:lpstr>ten materiał został opracowany  40 lat temu …</vt:lpstr>
      <vt:lpstr>Prezentacja programu PowerPoint</vt:lpstr>
      <vt:lpstr>???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Założenia metodyczne pracy nad Planem Ochrony (1)</vt:lpstr>
      <vt:lpstr>Założenia metodyczne pracy nad Planem Ochrony (2)</vt:lpstr>
      <vt:lpstr>Założenia strategii ochrony (1)</vt:lpstr>
      <vt:lpstr>Założenia strategii ochrony (2)</vt:lpstr>
      <vt:lpstr>Tryb pracy</vt:lpstr>
      <vt:lpstr>Etapy oraz haromonogram prac nad Planem Ochrony</vt:lpstr>
      <vt:lpstr>Uspołecznienie prac nad Planem Ochrony</vt:lpstr>
      <vt:lpstr>Podstawa prawna  udział społeczeństwa</vt:lpstr>
      <vt:lpstr>Zaplanowane działania  w ramach konsultacji społecznych</vt:lpstr>
      <vt:lpstr>Procedura przyjęcia  Planu Ochrony (art. 19 uop)</vt:lpstr>
      <vt:lpstr>Wykonawca prac doświadczenie NFOŚ</vt:lpstr>
      <vt:lpstr>Prezentacja programu PowerPoint</vt:lpstr>
    </vt:vector>
  </TitlesOfParts>
  <Company>NFOŚ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ochrony Nadbużańskiego Parku Krajobrazowego</dc:title>
  <dc:creator>Dorota Kamińska</dc:creator>
  <cp:lastModifiedBy>Autor 3</cp:lastModifiedBy>
  <cp:revision>192</cp:revision>
  <dcterms:created xsi:type="dcterms:W3CDTF">2005-04-05T10:25:55Z</dcterms:created>
  <dcterms:modified xsi:type="dcterms:W3CDTF">2019-05-20T17:46:46Z</dcterms:modified>
</cp:coreProperties>
</file>