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9" r:id="rId3"/>
    <p:sldId id="290" r:id="rId4"/>
    <p:sldId id="291" r:id="rId5"/>
    <p:sldId id="293" r:id="rId6"/>
    <p:sldId id="295" r:id="rId7"/>
    <p:sldId id="296" r:id="rId8"/>
    <p:sldId id="297" r:id="rId9"/>
    <p:sldId id="299" r:id="rId10"/>
    <p:sldId id="300" r:id="rId11"/>
    <p:sldId id="301" r:id="rId12"/>
    <p:sldId id="302" r:id="rId13"/>
    <p:sldId id="303" r:id="rId14"/>
    <p:sldId id="310" r:id="rId15"/>
    <p:sldId id="304" r:id="rId16"/>
    <p:sldId id="306" r:id="rId17"/>
    <p:sldId id="309" r:id="rId18"/>
    <p:sldId id="312" r:id="rId19"/>
    <p:sldId id="308" r:id="rId20"/>
    <p:sldId id="307" r:id="rId21"/>
    <p:sldId id="311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02C"/>
    <a:srgbClr val="CEFDCC"/>
    <a:srgbClr val="FF7F00"/>
    <a:srgbClr val="A6CEE3"/>
    <a:srgbClr val="23BF5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Pawel_Varia\Trojmiejski_PK\Las_TPK_CALY_oblicz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cuments\Pawel_Varia\Trojmiejski_PK\Las_TPK_CALY_oblicz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Pawel_Varia\Trojmiejski_PK\Las_TPK_CALY_oblic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8982766043129E-2"/>
          <c:y val="6.4444650301065332E-2"/>
          <c:w val="0.88325973142246128"/>
          <c:h val="0.698847820493027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Wykresy!$A$2</c:f>
              <c:strCache>
                <c:ptCount val="1"/>
                <c:pt idx="0">
                  <c:v>SO</c:v>
                </c:pt>
              </c:strCache>
            </c:strRef>
          </c:tx>
          <c:spPr>
            <a:solidFill>
              <a:srgbClr val="DC9F59"/>
            </a:solidFill>
            <a:ln>
              <a:noFill/>
            </a:ln>
            <a:effectLst/>
          </c:spPr>
          <c:invertIfNegative val="0"/>
          <c:cat>
            <c:strRef>
              <c:f>Wykresy!$B$1:$O$1</c:f>
              <c:strCache>
                <c:ptCount val="1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XII+</c:v>
                </c:pt>
                <c:pt idx="12">
                  <c:v>KDO</c:v>
                </c:pt>
                <c:pt idx="13">
                  <c:v>KO</c:v>
                </c:pt>
              </c:strCache>
            </c:strRef>
          </c:cat>
          <c:val>
            <c:numRef>
              <c:f>Wykresy!$B$2:$O$2</c:f>
              <c:numCache>
                <c:formatCode>General</c:formatCode>
                <c:ptCount val="14"/>
                <c:pt idx="0">
                  <c:v>80.13</c:v>
                </c:pt>
                <c:pt idx="1">
                  <c:v>125.59000000000003</c:v>
                </c:pt>
                <c:pt idx="2">
                  <c:v>1868.5299999999993</c:v>
                </c:pt>
                <c:pt idx="3">
                  <c:v>1312.5600000000002</c:v>
                </c:pt>
                <c:pt idx="4">
                  <c:v>1593.5499999999995</c:v>
                </c:pt>
                <c:pt idx="5">
                  <c:v>1685.3699999999992</c:v>
                </c:pt>
                <c:pt idx="6">
                  <c:v>939.07999999999959</c:v>
                </c:pt>
                <c:pt idx="7">
                  <c:v>284.23999999999967</c:v>
                </c:pt>
                <c:pt idx="8">
                  <c:v>186.01</c:v>
                </c:pt>
                <c:pt idx="9">
                  <c:v>36.480000000000004</c:v>
                </c:pt>
                <c:pt idx="10">
                  <c:v>0.8</c:v>
                </c:pt>
                <c:pt idx="11">
                  <c:v>4.18</c:v>
                </c:pt>
                <c:pt idx="12">
                  <c:v>584.07999999999981</c:v>
                </c:pt>
                <c:pt idx="13">
                  <c:v>758.67999999999984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63-433D-8DE9-D39582CF3F24}"/>
            </c:ext>
          </c:extLst>
        </c:ser>
        <c:ser>
          <c:idx val="1"/>
          <c:order val="1"/>
          <c:tx>
            <c:strRef>
              <c:f>Wykresy!$A$3</c:f>
              <c:strCache>
                <c:ptCount val="1"/>
                <c:pt idx="0">
                  <c:v>BK</c:v>
                </c:pt>
              </c:strCache>
            </c:strRef>
          </c:tx>
          <c:spPr>
            <a:solidFill>
              <a:srgbClr val="FED45A"/>
            </a:solidFill>
            <a:ln>
              <a:noFill/>
            </a:ln>
            <a:effectLst/>
          </c:spPr>
          <c:invertIfNegative val="0"/>
          <c:cat>
            <c:strRef>
              <c:f>Wykresy!$B$1:$O$1</c:f>
              <c:strCache>
                <c:ptCount val="1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XII+</c:v>
                </c:pt>
                <c:pt idx="12">
                  <c:v>KDO</c:v>
                </c:pt>
                <c:pt idx="13">
                  <c:v>KO</c:v>
                </c:pt>
              </c:strCache>
            </c:strRef>
          </c:cat>
          <c:val>
            <c:numRef>
              <c:f>Wykresy!$B$3:$O$3</c:f>
              <c:numCache>
                <c:formatCode>General</c:formatCode>
                <c:ptCount val="14"/>
                <c:pt idx="0">
                  <c:v>67.56</c:v>
                </c:pt>
                <c:pt idx="1">
                  <c:v>513.15</c:v>
                </c:pt>
                <c:pt idx="2">
                  <c:v>545.07000000000005</c:v>
                </c:pt>
                <c:pt idx="3">
                  <c:v>576.56999999999948</c:v>
                </c:pt>
                <c:pt idx="4">
                  <c:v>989.2000000000005</c:v>
                </c:pt>
                <c:pt idx="5">
                  <c:v>1623.7199999999989</c:v>
                </c:pt>
                <c:pt idx="6">
                  <c:v>637.28000000000031</c:v>
                </c:pt>
                <c:pt idx="7">
                  <c:v>144.99000000000009</c:v>
                </c:pt>
                <c:pt idx="8">
                  <c:v>58.550000000000004</c:v>
                </c:pt>
                <c:pt idx="9">
                  <c:v>55.790000000000013</c:v>
                </c:pt>
                <c:pt idx="10">
                  <c:v>4.8499999999999996</c:v>
                </c:pt>
                <c:pt idx="11">
                  <c:v>0.4</c:v>
                </c:pt>
                <c:pt idx="12">
                  <c:v>352.7000000000001</c:v>
                </c:pt>
                <c:pt idx="13">
                  <c:v>1067.4000000000005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63-433D-8DE9-D39582CF3F24}"/>
            </c:ext>
          </c:extLst>
        </c:ser>
        <c:ser>
          <c:idx val="2"/>
          <c:order val="2"/>
          <c:tx>
            <c:strRef>
              <c:f>Wykresy!$A$4</c:f>
              <c:strCache>
                <c:ptCount val="1"/>
                <c:pt idx="0">
                  <c:v>DB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AFAFA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63-433D-8DE9-D39582CF3F24}"/>
              </c:ext>
            </c:extLst>
          </c:dPt>
          <c:cat>
            <c:strRef>
              <c:f>Wykresy!$B$1:$O$1</c:f>
              <c:strCache>
                <c:ptCount val="1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XII+</c:v>
                </c:pt>
                <c:pt idx="12">
                  <c:v>KDO</c:v>
                </c:pt>
                <c:pt idx="13">
                  <c:v>KO</c:v>
                </c:pt>
              </c:strCache>
            </c:strRef>
          </c:cat>
          <c:val>
            <c:numRef>
              <c:f>Wykresy!$B$4:$O$4</c:f>
              <c:numCache>
                <c:formatCode>General</c:formatCode>
                <c:ptCount val="14"/>
                <c:pt idx="0">
                  <c:v>38.720000000000013</c:v>
                </c:pt>
                <c:pt idx="1">
                  <c:v>38.480000000000004</c:v>
                </c:pt>
                <c:pt idx="2">
                  <c:v>5.44</c:v>
                </c:pt>
                <c:pt idx="3">
                  <c:v>32.27000000000001</c:v>
                </c:pt>
                <c:pt idx="4">
                  <c:v>23.270000000000003</c:v>
                </c:pt>
                <c:pt idx="5">
                  <c:v>50.08</c:v>
                </c:pt>
                <c:pt idx="6">
                  <c:v>46.37</c:v>
                </c:pt>
                <c:pt idx="7">
                  <c:v>33.520000000000003</c:v>
                </c:pt>
                <c:pt idx="8">
                  <c:v>31.86</c:v>
                </c:pt>
                <c:pt idx="9">
                  <c:v>2.9299999999999997</c:v>
                </c:pt>
                <c:pt idx="10">
                  <c:v>3.54</c:v>
                </c:pt>
                <c:pt idx="12">
                  <c:v>29.089999999999989</c:v>
                </c:pt>
                <c:pt idx="13">
                  <c:v>212.88000000000011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363-433D-8DE9-D39582CF3F24}"/>
            </c:ext>
          </c:extLst>
        </c:ser>
        <c:ser>
          <c:idx val="3"/>
          <c:order val="3"/>
          <c:tx>
            <c:strRef>
              <c:f>Wykresy!$A$5</c:f>
              <c:strCache>
                <c:ptCount val="1"/>
                <c:pt idx="0">
                  <c:v>MD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D6864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363-433D-8DE9-D39582CF3F24}"/>
              </c:ext>
            </c:extLst>
          </c:dPt>
          <c:cat>
            <c:strRef>
              <c:f>Wykresy!$B$1:$O$1</c:f>
              <c:strCache>
                <c:ptCount val="1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XII+</c:v>
                </c:pt>
                <c:pt idx="12">
                  <c:v>KDO</c:v>
                </c:pt>
                <c:pt idx="13">
                  <c:v>KO</c:v>
                </c:pt>
              </c:strCache>
            </c:strRef>
          </c:cat>
          <c:val>
            <c:numRef>
              <c:f>Wykresy!$B$5:$O$5</c:f>
              <c:numCache>
                <c:formatCode>General</c:formatCode>
                <c:ptCount val="14"/>
                <c:pt idx="0">
                  <c:v>26.000000000000004</c:v>
                </c:pt>
                <c:pt idx="1">
                  <c:v>32.11</c:v>
                </c:pt>
                <c:pt idx="2">
                  <c:v>144.60000000000002</c:v>
                </c:pt>
                <c:pt idx="3">
                  <c:v>124.71000000000002</c:v>
                </c:pt>
                <c:pt idx="4">
                  <c:v>75.730000000000032</c:v>
                </c:pt>
                <c:pt idx="6">
                  <c:v>1.59</c:v>
                </c:pt>
                <c:pt idx="7">
                  <c:v>9.8700000000000028</c:v>
                </c:pt>
                <c:pt idx="12">
                  <c:v>1.9800000000000004</c:v>
                </c:pt>
                <c:pt idx="13">
                  <c:v>3.03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363-433D-8DE9-D39582CF3F24}"/>
            </c:ext>
          </c:extLst>
        </c:ser>
        <c:ser>
          <c:idx val="4"/>
          <c:order val="4"/>
          <c:tx>
            <c:strRef>
              <c:f>Wykresy!$A$6</c:f>
              <c:strCache>
                <c:ptCount val="1"/>
                <c:pt idx="0">
                  <c:v>SW</c:v>
                </c:pt>
              </c:strCache>
            </c:strRef>
          </c:tx>
          <c:spPr>
            <a:solidFill>
              <a:srgbClr val="C1BBFE"/>
            </a:solidFill>
            <a:ln>
              <a:noFill/>
            </a:ln>
            <a:effectLst/>
          </c:spPr>
          <c:invertIfNegative val="0"/>
          <c:cat>
            <c:strRef>
              <c:f>Wykresy!$B$1:$O$1</c:f>
              <c:strCache>
                <c:ptCount val="1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XII+</c:v>
                </c:pt>
                <c:pt idx="12">
                  <c:v>KDO</c:v>
                </c:pt>
                <c:pt idx="13">
                  <c:v>KO</c:v>
                </c:pt>
              </c:strCache>
            </c:strRef>
          </c:cat>
          <c:val>
            <c:numRef>
              <c:f>Wykresy!$B$6:$O$6</c:f>
              <c:numCache>
                <c:formatCode>General</c:formatCode>
                <c:ptCount val="14"/>
                <c:pt idx="0">
                  <c:v>16.34</c:v>
                </c:pt>
                <c:pt idx="1">
                  <c:v>57.240000000000009</c:v>
                </c:pt>
                <c:pt idx="2">
                  <c:v>87.759999999999991</c:v>
                </c:pt>
                <c:pt idx="3">
                  <c:v>59.190000000000012</c:v>
                </c:pt>
                <c:pt idx="4">
                  <c:v>47.160000000000011</c:v>
                </c:pt>
                <c:pt idx="5">
                  <c:v>26.600000000000005</c:v>
                </c:pt>
                <c:pt idx="6">
                  <c:v>9.2600000000000016</c:v>
                </c:pt>
                <c:pt idx="12">
                  <c:v>54.93</c:v>
                </c:pt>
                <c:pt idx="13">
                  <c:v>29.32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363-433D-8DE9-D39582CF3F24}"/>
            </c:ext>
          </c:extLst>
        </c:ser>
        <c:ser>
          <c:idx val="5"/>
          <c:order val="5"/>
          <c:tx>
            <c:strRef>
              <c:f>Wykresy!$A$7</c:f>
              <c:strCache>
                <c:ptCount val="1"/>
                <c:pt idx="0">
                  <c:v>BRZ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52AFF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363-433D-8DE9-D39582CF3F24}"/>
              </c:ext>
            </c:extLst>
          </c:dPt>
          <c:cat>
            <c:strRef>
              <c:f>Wykresy!$B$1:$O$1</c:f>
              <c:strCache>
                <c:ptCount val="1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XII+</c:v>
                </c:pt>
                <c:pt idx="12">
                  <c:v>KDO</c:v>
                </c:pt>
                <c:pt idx="13">
                  <c:v>KO</c:v>
                </c:pt>
              </c:strCache>
            </c:strRef>
          </c:cat>
          <c:val>
            <c:numRef>
              <c:f>Wykresy!$B$7:$O$7</c:f>
              <c:numCache>
                <c:formatCode>General</c:formatCode>
                <c:ptCount val="14"/>
                <c:pt idx="0">
                  <c:v>18.710000000000004</c:v>
                </c:pt>
                <c:pt idx="1">
                  <c:v>29.479999999999986</c:v>
                </c:pt>
                <c:pt idx="2">
                  <c:v>103.72</c:v>
                </c:pt>
                <c:pt idx="3">
                  <c:v>130.53999999999996</c:v>
                </c:pt>
                <c:pt idx="4">
                  <c:v>62.680000000000021</c:v>
                </c:pt>
                <c:pt idx="5">
                  <c:v>8.1300000000000008</c:v>
                </c:pt>
                <c:pt idx="6">
                  <c:v>7.24</c:v>
                </c:pt>
                <c:pt idx="12">
                  <c:v>4.3099999999999996</c:v>
                </c:pt>
                <c:pt idx="13">
                  <c:v>2.9299999999999997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363-433D-8DE9-D39582CF3F24}"/>
            </c:ext>
          </c:extLst>
        </c:ser>
        <c:ser>
          <c:idx val="6"/>
          <c:order val="6"/>
          <c:tx>
            <c:strRef>
              <c:f>Wykresy!$A$8</c:f>
              <c:strCache>
                <c:ptCount val="1"/>
                <c:pt idx="0">
                  <c:v>OL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6EFEA9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363-433D-8DE9-D39582CF3F24}"/>
              </c:ext>
            </c:extLst>
          </c:dPt>
          <c:cat>
            <c:strRef>
              <c:f>Wykresy!$B$1:$O$1</c:f>
              <c:strCache>
                <c:ptCount val="1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XII+</c:v>
                </c:pt>
                <c:pt idx="12">
                  <c:v>KDO</c:v>
                </c:pt>
                <c:pt idx="13">
                  <c:v>KO</c:v>
                </c:pt>
              </c:strCache>
            </c:strRef>
          </c:cat>
          <c:val>
            <c:numRef>
              <c:f>Wykresy!$B$8:$O$8</c:f>
              <c:numCache>
                <c:formatCode>General</c:formatCode>
                <c:ptCount val="14"/>
                <c:pt idx="0">
                  <c:v>13.99</c:v>
                </c:pt>
                <c:pt idx="1">
                  <c:v>17.069999999999986</c:v>
                </c:pt>
                <c:pt idx="2">
                  <c:v>41.87</c:v>
                </c:pt>
                <c:pt idx="3">
                  <c:v>23.160000000000004</c:v>
                </c:pt>
                <c:pt idx="4">
                  <c:v>55.570000000000007</c:v>
                </c:pt>
                <c:pt idx="5">
                  <c:v>17</c:v>
                </c:pt>
                <c:pt idx="6">
                  <c:v>0.30000000000000021</c:v>
                </c:pt>
                <c:pt idx="13">
                  <c:v>1.02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363-433D-8DE9-D39582CF3F24}"/>
            </c:ext>
          </c:extLst>
        </c:ser>
        <c:ser>
          <c:idx val="7"/>
          <c:order val="7"/>
          <c:tx>
            <c:strRef>
              <c:f>Wykresy!$A$9</c:f>
              <c:strCache>
                <c:ptCount val="1"/>
                <c:pt idx="0">
                  <c:v>inne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Wykresy!$B$1:$O$1</c:f>
              <c:strCache>
                <c:ptCount val="14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XII+</c:v>
                </c:pt>
                <c:pt idx="12">
                  <c:v>KDO</c:v>
                </c:pt>
                <c:pt idx="13">
                  <c:v>KO</c:v>
                </c:pt>
              </c:strCache>
            </c:strRef>
          </c:cat>
          <c:val>
            <c:numRef>
              <c:f>Wykresy!$B$9:$O$9</c:f>
              <c:numCache>
                <c:formatCode>General</c:formatCode>
                <c:ptCount val="14"/>
                <c:pt idx="0">
                  <c:v>81.899999999999991</c:v>
                </c:pt>
                <c:pt idx="1">
                  <c:v>38.65</c:v>
                </c:pt>
                <c:pt idx="2">
                  <c:v>57.84</c:v>
                </c:pt>
                <c:pt idx="3">
                  <c:v>48.120000000000012</c:v>
                </c:pt>
                <c:pt idx="4">
                  <c:v>19.739999999999988</c:v>
                </c:pt>
                <c:pt idx="5">
                  <c:v>20.709999999999987</c:v>
                </c:pt>
                <c:pt idx="6">
                  <c:v>19.2</c:v>
                </c:pt>
                <c:pt idx="7">
                  <c:v>2.8899999999999997</c:v>
                </c:pt>
                <c:pt idx="8">
                  <c:v>0</c:v>
                </c:pt>
                <c:pt idx="9">
                  <c:v>0.69000000000000061</c:v>
                </c:pt>
                <c:pt idx="10">
                  <c:v>0</c:v>
                </c:pt>
                <c:pt idx="11">
                  <c:v>0</c:v>
                </c:pt>
                <c:pt idx="12">
                  <c:v>5.42</c:v>
                </c:pt>
                <c:pt idx="13">
                  <c:v>5.51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363-433D-8DE9-D39582CF3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279937408"/>
        <c:axId val="279938976"/>
      </c:barChart>
      <c:catAx>
        <c:axId val="27993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9938976"/>
        <c:crosses val="autoZero"/>
        <c:auto val="1"/>
        <c:lblAlgn val="ctr"/>
        <c:lblOffset val="100"/>
        <c:noMultiLvlLbl val="0"/>
      </c:catAx>
      <c:valAx>
        <c:axId val="279938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993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811085266609649"/>
          <c:y val="0.86060458141254181"/>
          <c:w val="0.6148965754280723"/>
          <c:h val="0.107208069579537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4001741401613866"/>
          <c:y val="0.23456436152002752"/>
          <c:w val="0.62924581109825795"/>
          <c:h val="0.7879576625622094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A8-4A52-8AE2-4312B83AD25C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A8-4A52-8AE2-4312B83AD2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A8-4A52-8AE2-4312B83AD25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A8-4A52-8AE2-4312B83AD2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9A8-4A52-8AE2-4312B83AD2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9A8-4A52-8AE2-4312B83AD25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9A8-4A52-8AE2-4312B83AD25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9A8-4A52-8AE2-4312B83AD25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9A8-4A52-8AE2-4312B83AD25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9A8-4A52-8AE2-4312B83AD25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9A8-4A52-8AE2-4312B83AD25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9A8-4A52-8AE2-4312B83AD25C}"/>
              </c:ext>
            </c:extLst>
          </c:dPt>
          <c:dPt>
            <c:idx val="12"/>
            <c:bubble3D val="0"/>
            <c:spPr>
              <a:pattFill prst="lgCheck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9A8-4A52-8AE2-4312B83AD25C}"/>
              </c:ext>
            </c:extLst>
          </c:dPt>
          <c:dLbls>
            <c:dLbl>
              <c:idx val="0"/>
              <c:layout>
                <c:manualLayout>
                  <c:x val="-3.2235200457762743E-2"/>
                  <c:y val="0.430976726676042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9A8-4A52-8AE2-4312B83AD2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366830464226724E-2"/>
                  <c:y val="7.75910076457833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9A8-4A52-8AE2-4312B83AD2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4406978323172704"/>
                  <c:y val="0.138835159192057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9A8-4A52-8AE2-4312B83AD2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35400925313685205"/>
                  <c:y val="6.33321921716307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9A8-4A52-8AE2-4312B83AD2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43684067456762588"/>
                  <c:y val="-7.58162159077941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9A8-4A52-8AE2-4312B83AD2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34803954307553803"/>
                  <c:y val="5.88805203697364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9A8-4A52-8AE2-4312B83AD2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9A8-4A52-8AE2-4312B83AD25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2958236181475438E-3"/>
                  <c:y val="-6.85641332876868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19A8-4A52-8AE2-4312B83AD2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5558829480406297"/>
                  <c:y val="-7.97101449275363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9A8-4A52-8AE2-4312B83AD2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3168791500303994"/>
                  <c:y val="-6.88405797101449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19A8-4A52-8AE2-4312B83AD2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13014327747753571"/>
                  <c:y val="-9.697221271254129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19A8-4A52-8AE2-4312B83AD2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11688049657299947"/>
                  <c:y val="-4.69757494687722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19A8-4A52-8AE2-4312B83AD2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Wykresy!$A$55:$A$67</c:f>
              <c:strCache>
                <c:ptCount val="13"/>
                <c:pt idx="0">
                  <c:v>Luzulo-Fagetum</c:v>
                </c:pt>
                <c:pt idx="1">
                  <c:v>Galio-Fagetum</c:v>
                </c:pt>
                <c:pt idx="2">
                  <c:v>Fago-Quercetum</c:v>
                </c:pt>
                <c:pt idx="3">
                  <c:v>Stellario-Carpinetum</c:v>
                </c:pt>
                <c:pt idx="4">
                  <c:v>Vaccinio-Pinetum</c:v>
                </c:pt>
                <c:pt idx="5">
                  <c:v>Fraxino-Alnetum</c:v>
                </c:pt>
                <c:pt idx="6">
                  <c:v>Vaccinio-Betuletum</c:v>
                </c:pt>
                <c:pt idx="7">
                  <c:v>Ficario-Ulmetum</c:v>
                </c:pt>
                <c:pt idx="8">
                  <c:v>Carici remotae-Fraxinetum</c:v>
                </c:pt>
                <c:pt idx="9">
                  <c:v>Stellario-Alnetum</c:v>
                </c:pt>
                <c:pt idx="10">
                  <c:v>Sphagno-Alnetum</c:v>
                </c:pt>
                <c:pt idx="11">
                  <c:v>Ribeso nigri-Alnetum</c:v>
                </c:pt>
                <c:pt idx="12">
                  <c:v>Leśne zb. zastępcze</c:v>
                </c:pt>
              </c:strCache>
            </c:strRef>
          </c:cat>
          <c:val>
            <c:numRef>
              <c:f>Wykresy!$C$55:$C$67</c:f>
              <c:numCache>
                <c:formatCode>General</c:formatCode>
                <c:ptCount val="13"/>
                <c:pt idx="0">
                  <c:v>10433.719999999987</c:v>
                </c:pt>
                <c:pt idx="1">
                  <c:v>3987.9300000000012</c:v>
                </c:pt>
                <c:pt idx="2">
                  <c:v>0.36000000000000021</c:v>
                </c:pt>
                <c:pt idx="3">
                  <c:v>1605.7900000000016</c:v>
                </c:pt>
                <c:pt idx="4">
                  <c:v>151.01000000000002</c:v>
                </c:pt>
                <c:pt idx="5">
                  <c:v>120.46000000000002</c:v>
                </c:pt>
                <c:pt idx="6">
                  <c:v>55.49</c:v>
                </c:pt>
                <c:pt idx="7">
                  <c:v>28.3</c:v>
                </c:pt>
                <c:pt idx="8">
                  <c:v>8.120000000000001</c:v>
                </c:pt>
                <c:pt idx="9">
                  <c:v>4.59</c:v>
                </c:pt>
                <c:pt idx="10">
                  <c:v>0.92</c:v>
                </c:pt>
                <c:pt idx="11">
                  <c:v>7.83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19A8-4A52-8AE2-4312B83AD2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23819830578071"/>
          <c:y val="9.8108211251041688E-2"/>
          <c:w val="0.62924581109825795"/>
          <c:h val="0.7879576625622094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D9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9F-4164-B0FF-E1B066D3FFDC}"/>
              </c:ext>
            </c:extLst>
          </c:dPt>
          <c:dPt>
            <c:idx val="1"/>
            <c:bubble3D val="0"/>
            <c:spPr>
              <a:solidFill>
                <a:srgbClr val="54823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9F-4164-B0FF-E1B066D3FF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9F-4164-B0FF-E1B066D3FFDC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9F-4164-B0FF-E1B066D3FF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59F-4164-B0FF-E1B066D3FF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59F-4164-B0FF-E1B066D3FFD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59F-4164-B0FF-E1B066D3FFD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59F-4164-B0FF-E1B066D3FFD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59F-4164-B0FF-E1B066D3FFD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59F-4164-B0FF-E1B066D3FFD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59F-4164-B0FF-E1B066D3FFD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59F-4164-B0FF-E1B066D3FFDC}"/>
              </c:ext>
            </c:extLst>
          </c:dPt>
          <c:dPt>
            <c:idx val="12"/>
            <c:bubble3D val="0"/>
            <c:spPr>
              <a:pattFill prst="lgCheck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59F-4164-B0FF-E1B066D3FFDC}"/>
              </c:ext>
            </c:extLst>
          </c:dPt>
          <c:dLbls>
            <c:dLbl>
              <c:idx val="0"/>
              <c:layout>
                <c:manualLayout>
                  <c:x val="-3.2235200457762743E-2"/>
                  <c:y val="0.430976726676042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59F-4164-B0FF-E1B066D3FF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11666728862685"/>
                  <c:y val="4.86054771666481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59F-4164-B0FF-E1B066D3FF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525730492219289"/>
                  <c:y val="0.204052663919653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59F-4164-B0FF-E1B066D3FF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851314201838521E-2"/>
                  <c:y val="0.396665480439262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59F-4164-B0FF-E1B066D3FF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7392991752808151"/>
                  <c:y val="6.186500121864845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59F-4164-B0FF-E1B066D3FF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5085643915363675"/>
                  <c:y val="0.377721219014577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59F-4164-B0FF-E1B066D3FF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3965170230498428"/>
                  <c:y val="0.247898832729349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59F-4164-B0FF-E1B066D3FF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8.3211180356010023E-2"/>
                  <c:y val="-3.346706044839399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359F-4164-B0FF-E1B066D3FF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5245835976664074"/>
                  <c:y val="-0.14421333831787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359F-4164-B0FF-E1B066D3FF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7290418081626086"/>
                  <c:y val="-0.302487415881792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359F-4164-B0FF-E1B066D3FF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4.5636203057556245E-2"/>
                  <c:y val="-0.302982313006125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359F-4164-B0FF-E1B066D3FF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11688049657299947"/>
                  <c:y val="-4.69757494687722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359F-4164-B0FF-E1B066D3FFD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Wykresy!$A$55:$A$67</c:f>
              <c:strCache>
                <c:ptCount val="13"/>
                <c:pt idx="0">
                  <c:v>Luzulo-Fagetum</c:v>
                </c:pt>
                <c:pt idx="1">
                  <c:v>Galio-Fagetum</c:v>
                </c:pt>
                <c:pt idx="2">
                  <c:v>Fago-Quercetum</c:v>
                </c:pt>
                <c:pt idx="3">
                  <c:v>Stellario-Carpinetum</c:v>
                </c:pt>
                <c:pt idx="4">
                  <c:v>Vaccinio-Pinetum</c:v>
                </c:pt>
                <c:pt idx="5">
                  <c:v>Fraxino-Alnetum</c:v>
                </c:pt>
                <c:pt idx="6">
                  <c:v>Vaccinio-Betuletum</c:v>
                </c:pt>
                <c:pt idx="7">
                  <c:v>Ficario-Ulmetum</c:v>
                </c:pt>
                <c:pt idx="8">
                  <c:v>Carici remotae-Fraxinetum</c:v>
                </c:pt>
                <c:pt idx="9">
                  <c:v>Stellario-Alnetum</c:v>
                </c:pt>
                <c:pt idx="10">
                  <c:v>Sphagno-Alnetum</c:v>
                </c:pt>
                <c:pt idx="11">
                  <c:v>Ribeso nigri-Alnetum</c:v>
                </c:pt>
                <c:pt idx="12">
                  <c:v>Leśne zb. zastępcze</c:v>
                </c:pt>
              </c:strCache>
            </c:strRef>
          </c:cat>
          <c:val>
            <c:numRef>
              <c:f>Wykresy!$B$55:$B$67</c:f>
              <c:numCache>
                <c:formatCode>General</c:formatCode>
                <c:ptCount val="13"/>
                <c:pt idx="0">
                  <c:v>8195.79000000001</c:v>
                </c:pt>
                <c:pt idx="1">
                  <c:v>3169.1500000000015</c:v>
                </c:pt>
                <c:pt idx="2">
                  <c:v>1454.8100000000002</c:v>
                </c:pt>
                <c:pt idx="3">
                  <c:v>1176.3499999999997</c:v>
                </c:pt>
                <c:pt idx="4">
                  <c:v>121.82000000000001</c:v>
                </c:pt>
                <c:pt idx="5">
                  <c:v>103.82000000000001</c:v>
                </c:pt>
                <c:pt idx="6">
                  <c:v>53.800000000000004</c:v>
                </c:pt>
                <c:pt idx="7">
                  <c:v>23.3</c:v>
                </c:pt>
                <c:pt idx="8">
                  <c:v>8.120000000000001</c:v>
                </c:pt>
                <c:pt idx="9">
                  <c:v>4.58</c:v>
                </c:pt>
                <c:pt idx="10">
                  <c:v>0.92</c:v>
                </c:pt>
                <c:pt idx="12">
                  <c:v>3959.09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59F-4164-B0FF-E1B066D3FF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4762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Arkusz1!$A$2:$A$7</c:f>
              <c:numCache>
                <c:formatCode>General</c:formatCode>
                <c:ptCount val="6"/>
                <c:pt idx="0">
                  <c:v>1964</c:v>
                </c:pt>
                <c:pt idx="1">
                  <c:v>1975</c:v>
                </c:pt>
                <c:pt idx="2">
                  <c:v>1982</c:v>
                </c:pt>
                <c:pt idx="3">
                  <c:v>1995</c:v>
                </c:pt>
                <c:pt idx="4">
                  <c:v>2005</c:v>
                </c:pt>
                <c:pt idx="5">
                  <c:v>2015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183</c:v>
                </c:pt>
                <c:pt idx="1">
                  <c:v>192</c:v>
                </c:pt>
                <c:pt idx="2">
                  <c:v>235</c:v>
                </c:pt>
                <c:pt idx="3">
                  <c:v>295</c:v>
                </c:pt>
                <c:pt idx="4">
                  <c:v>349</c:v>
                </c:pt>
                <c:pt idx="5">
                  <c:v>358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13D-460E-83BB-C5B77A743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524504"/>
        <c:axId val="465517840"/>
      </c:lineChart>
      <c:lineChart>
        <c:grouping val="standard"/>
        <c:varyColors val="0"/>
        <c:ser>
          <c:idx val="1"/>
          <c:order val="1"/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Arkusz1!$C$2:$C$7</c:f>
              <c:numCache>
                <c:formatCode>General</c:formatCode>
                <c:ptCount val="6"/>
                <c:pt idx="0">
                  <c:v>608657</c:v>
                </c:pt>
                <c:pt idx="1">
                  <c:v>667045</c:v>
                </c:pt>
                <c:pt idx="2">
                  <c:v>443234</c:v>
                </c:pt>
                <c:pt idx="3">
                  <c:v>601526</c:v>
                </c:pt>
                <c:pt idx="4">
                  <c:v>999996</c:v>
                </c:pt>
                <c:pt idx="5">
                  <c:v>1221447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13D-460E-83BB-C5B77A743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533912"/>
        <c:axId val="465525680"/>
      </c:lineChart>
      <c:catAx>
        <c:axId val="46552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5517840"/>
        <c:crosses val="autoZero"/>
        <c:auto val="1"/>
        <c:lblAlgn val="ctr"/>
        <c:lblOffset val="100"/>
        <c:noMultiLvlLbl val="0"/>
      </c:catAx>
      <c:valAx>
        <c:axId val="465517840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rgbClr val="00B050"/>
                    </a:solidFill>
                  </a:rPr>
                  <a:t>zasobność m3/ha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5524504"/>
        <c:crosses val="autoZero"/>
        <c:crossBetween val="between"/>
      </c:valAx>
      <c:valAx>
        <c:axId val="4655256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rgbClr val="FF0000"/>
                    </a:solidFill>
                  </a:rPr>
                  <a:t>pozyskanie drewna (etat) m3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5533912"/>
        <c:crosses val="max"/>
        <c:crossBetween val="between"/>
      </c:valAx>
      <c:catAx>
        <c:axId val="465533912"/>
        <c:scaling>
          <c:orientation val="minMax"/>
        </c:scaling>
        <c:delete val="1"/>
        <c:axPos val="b"/>
        <c:majorTickMark val="out"/>
        <c:minorTickMark val="none"/>
        <c:tickLblPos val="nextTo"/>
        <c:crossAx val="465525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B767-145A-4745-B7EF-84E6B655F089}" type="datetimeFigureOut">
              <a:rPr lang="pl-PL" smtClean="0"/>
              <a:t>2021-06-12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84DB-9489-455A-87E4-AD9C8A03D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142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B767-145A-4745-B7EF-84E6B655F089}" type="datetimeFigureOut">
              <a:rPr lang="pl-PL" smtClean="0"/>
              <a:t>2021-06-12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84DB-9489-455A-87E4-AD9C8A03D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29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B767-145A-4745-B7EF-84E6B655F089}" type="datetimeFigureOut">
              <a:rPr lang="pl-PL" smtClean="0"/>
              <a:t>2021-06-12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84DB-9489-455A-87E4-AD9C8A03D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88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B767-145A-4745-B7EF-84E6B655F089}" type="datetimeFigureOut">
              <a:rPr lang="pl-PL" smtClean="0"/>
              <a:t>2021-06-12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84DB-9489-455A-87E4-AD9C8A03D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07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B767-145A-4745-B7EF-84E6B655F089}" type="datetimeFigureOut">
              <a:rPr lang="pl-PL" smtClean="0"/>
              <a:t>2021-06-12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84DB-9489-455A-87E4-AD9C8A03D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129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B767-145A-4745-B7EF-84E6B655F089}" type="datetimeFigureOut">
              <a:rPr lang="pl-PL" smtClean="0"/>
              <a:t>2021-06-12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84DB-9489-455A-87E4-AD9C8A03D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742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B767-145A-4745-B7EF-84E6B655F089}" type="datetimeFigureOut">
              <a:rPr lang="pl-PL" smtClean="0"/>
              <a:t>2021-06-12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84DB-9489-455A-87E4-AD9C8A03D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5160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B767-145A-4745-B7EF-84E6B655F089}" type="datetimeFigureOut">
              <a:rPr lang="pl-PL" smtClean="0"/>
              <a:t>2021-06-12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84DB-9489-455A-87E4-AD9C8A03D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105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B767-145A-4745-B7EF-84E6B655F089}" type="datetimeFigureOut">
              <a:rPr lang="pl-PL" smtClean="0"/>
              <a:t>2021-06-12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84DB-9489-455A-87E4-AD9C8A03D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71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B767-145A-4745-B7EF-84E6B655F089}" type="datetimeFigureOut">
              <a:rPr lang="pl-PL" smtClean="0"/>
              <a:t>2021-06-12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84DB-9489-455A-87E4-AD9C8A03D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99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B767-145A-4745-B7EF-84E6B655F089}" type="datetimeFigureOut">
              <a:rPr lang="pl-PL" smtClean="0"/>
              <a:t>2021-06-12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84DB-9489-455A-87E4-AD9C8A03D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89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8B767-145A-4745-B7EF-84E6B655F089}" type="datetimeFigureOut">
              <a:rPr lang="pl-PL" smtClean="0"/>
              <a:t>2021-06-12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D84DB-9489-455A-87E4-AD9C8A03DB7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71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p@kp.org.p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A0362C0-B892-423B-B656-60FEB7040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111" y="2414568"/>
            <a:ext cx="6263879" cy="79833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l-PL" sz="2700" dirty="0"/>
              <a:t>Opracowanie </a:t>
            </a:r>
            <a:r>
              <a:rPr lang="pl-PL" sz="2700" dirty="0"/>
              <a:t>projektu planu ochrony Trójmiejskiego Parku </a:t>
            </a:r>
            <a:r>
              <a:rPr lang="pl-PL" sz="2700" dirty="0"/>
              <a:t>Krajobrazowego</a:t>
            </a:r>
            <a:br>
              <a:rPr lang="pl-PL" sz="2700" dirty="0"/>
            </a:br>
            <a:r>
              <a:rPr lang="pl-PL" sz="1800" dirty="0">
                <a:latin typeface="+mn-lt"/>
              </a:rPr>
              <a:t>Koncepcja ochrony walorów przyrodniczych, krajobrazowych i kulturowych Parku: Ochrona ekosystemów leśnych</a:t>
            </a:r>
            <a:endParaRPr lang="pl-PL" sz="1800" dirty="0">
              <a:latin typeface="+mn-lt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824E033-9388-461C-8F57-252BB1F00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1662" y="3464052"/>
            <a:ext cx="5100638" cy="199905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l-PL" dirty="0"/>
              <a:t>III spotkanie konsultacyjne</a:t>
            </a:r>
          </a:p>
          <a:p>
            <a:pPr algn="l">
              <a:defRPr/>
            </a:pPr>
            <a:endParaRPr lang="pl-PL" u="sng" dirty="0"/>
          </a:p>
          <a:p>
            <a:pPr algn="l">
              <a:spcBef>
                <a:spcPts val="0"/>
              </a:spcBef>
              <a:defRPr/>
            </a:pPr>
            <a:r>
              <a:rPr lang="pl-PL" sz="1050" dirty="0"/>
              <a:t>			Klub Przyrodników</a:t>
            </a:r>
          </a:p>
          <a:p>
            <a:pPr algn="l">
              <a:spcBef>
                <a:spcPts val="0"/>
              </a:spcBef>
              <a:defRPr/>
            </a:pPr>
            <a:r>
              <a:rPr lang="pl-PL" sz="1050" dirty="0"/>
              <a:t>			ul. 1 Maja 22, 66-200 Świebodzin</a:t>
            </a:r>
          </a:p>
          <a:p>
            <a:pPr algn="l">
              <a:spcBef>
                <a:spcPts val="0"/>
              </a:spcBef>
              <a:defRPr/>
            </a:pPr>
            <a:r>
              <a:rPr lang="pl-PL" sz="1050" dirty="0"/>
              <a:t>			</a:t>
            </a:r>
            <a:r>
              <a:rPr lang="pl-PL" sz="1050" dirty="0">
                <a:hlinkClick r:id="rId2"/>
              </a:rPr>
              <a:t>kp@kp.org.pl</a:t>
            </a:r>
            <a:r>
              <a:rPr lang="pl-PL" sz="1050" dirty="0"/>
              <a:t>, 683828236</a:t>
            </a:r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dirty="0"/>
              <a:t>Gdańsk, 15 czerwca 2021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xmlns="" id="{BBCD8045-D991-4682-96C5-00E79FD05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350"/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xmlns="" id="{5CDFA319-E6EF-4584-AAE8-6EA278AD9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1" y="9929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4" name="Obraz 6">
            <a:extLst>
              <a:ext uri="{FF2B5EF4-FFF2-40B4-BE49-F238E27FC236}">
                <a16:creationId xmlns:a16="http://schemas.microsoft.com/office/drawing/2014/main" xmlns="" id="{3ED675CC-3652-4688-9CC2-45D74C2DC5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005" y="939405"/>
            <a:ext cx="6846094" cy="65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Obraz 7">
            <a:extLst>
              <a:ext uri="{FF2B5EF4-FFF2-40B4-BE49-F238E27FC236}">
                <a16:creationId xmlns:a16="http://schemas.microsoft.com/office/drawing/2014/main" xmlns="" id="{D7696480-2CC8-4886-A7ED-32C48BC5C2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720" y="4832748"/>
            <a:ext cx="926306" cy="91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C:\Users\User\Desktop\TPK\logo_napis_dol_tpk.png">
            <a:extLst>
              <a:ext uri="{FF2B5EF4-FFF2-40B4-BE49-F238E27FC236}">
                <a16:creationId xmlns:a16="http://schemas.microsoft.com/office/drawing/2014/main" xmlns="" id="{59E7DFE1-BEE8-4884-97DD-7A4D4F8E8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044" y="4670822"/>
            <a:ext cx="972741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Obraz 3">
            <a:extLst>
              <a:ext uri="{FF2B5EF4-FFF2-40B4-BE49-F238E27FC236}">
                <a16:creationId xmlns:a16="http://schemas.microsoft.com/office/drawing/2014/main" xmlns="" id="{7D8025BA-B4B1-4C56-848F-C14C26F8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4035418"/>
            <a:ext cx="477441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5862" y="11529"/>
            <a:ext cx="5572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Własne badanie: </a:t>
            </a:r>
          </a:p>
          <a:p>
            <a:r>
              <a:rPr lang="pl-PL" sz="2400" dirty="0" smtClean="0"/>
              <a:t>Martwe drzewa i mikrosiedliska nadrzewne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039" y="11529"/>
            <a:ext cx="2086961" cy="684647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9512" y="1556792"/>
            <a:ext cx="6696744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Wnioski: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smtClean="0"/>
              <a:t>Zasoby </a:t>
            </a:r>
            <a:r>
              <a:rPr lang="pl-PL" dirty="0"/>
              <a:t>martwego drewna w lasach TPK na tle średniej dla Polski niżowej są stosunkowo wysokie. Na szczególnie dobrym poziomie kształtują się zasoby w rezerwatach i w drzewostanach referencyjnych, potwierdzając właściwe funkcjonowanie tych form ochrony w tym aspekcie. </a:t>
            </a:r>
            <a:endParaRPr lang="pl-PL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smtClean="0"/>
              <a:t>Zagęszczenie </a:t>
            </a:r>
            <a:r>
              <a:rPr lang="pl-PL" dirty="0" smtClean="0"/>
              <a:t>mikrosiedlisk nadrzewnych wyraźnie niższe od wartości typowych dla lasów naturalnych, niższe od buczyn w Niemczech, ale wyraźnie wyższe niż w dotąd zbadanych kompleksach leśnych w Polsce zachodniej. Kluczowa rola drzew starych i bardzo starych w dostarczaniu </a:t>
            </a:r>
            <a:r>
              <a:rPr lang="pl-PL" dirty="0" smtClean="0"/>
              <a:t>mikrosiedlisk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smtClean="0"/>
              <a:t>Obecna gospodarka leśna zawiera wiele pozytywnych elementów, ale nie udaje się jej zapewnić referencyjnego nasycenia ekosystemu strukturami ważnymi dla różnorodności biologicznej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28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56"/>
    </mc:Choice>
    <mc:Fallback xmlns="">
      <p:transition spd="slow" advTm="4425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5862" y="11529"/>
            <a:ext cx="3223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Uwarunkowania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21238" y="772942"/>
            <a:ext cx="841201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Obecna gospodarka leśna w lasach TPK, jeżeli chodzi o jej integrację z potrzebami ochrony przyrody i krajobrazu, ma jakość przewyższającą średnią krajową. </a:t>
            </a:r>
            <a:r>
              <a:rPr lang="pl-PL" dirty="0" smtClean="0"/>
              <a:t>Wiele </a:t>
            </a:r>
            <a:r>
              <a:rPr lang="pl-PL" dirty="0"/>
              <a:t>rozwiązań zainicjowanych przez nadleśnictwo (np. strefowanie terenu i form gospodarki, niektóre formy komunikacji społecznej) jest słusznych co do kierunku – zasługując wręcz na rozwinięcie</a:t>
            </a:r>
            <a:r>
              <a:rPr lang="pl-PL" dirty="0" smtClean="0"/>
              <a:t>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smtClean="0"/>
              <a:t>Jednak, elementy nieuchronnego konfliktu celów: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dirty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dirty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dirty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dirty="0" smtClean="0"/>
              <a:t>Sztuka leśnictwa pozwala zrealizować te zapotrzebowania społeczne i przyrodnicze, ale nie w standardowym modelu gospodarki leśnej</a:t>
            </a:r>
            <a:endParaRPr lang="pl-PL" dirty="0"/>
          </a:p>
        </p:txBody>
      </p:sp>
      <p:cxnSp>
        <p:nvCxnSpPr>
          <p:cNvPr id="6" name="Łącznik prosty 5"/>
          <p:cNvCxnSpPr/>
          <p:nvPr/>
        </p:nvCxnSpPr>
        <p:spPr>
          <a:xfrm flipH="1">
            <a:off x="4571905" y="2636912"/>
            <a:ext cx="95" cy="2031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764234" y="2636912"/>
            <a:ext cx="37699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Kontynuacja standardowego modelu </a:t>
            </a:r>
            <a:r>
              <a:rPr lang="pl-PL" sz="1400" dirty="0"/>
              <a:t>użytkowania i odnawiania lasu w cyklach określonych wiekiem rębności drzew, </a:t>
            </a:r>
            <a:r>
              <a:rPr lang="pl-PL" sz="1400" dirty="0" smtClean="0"/>
              <a:t>przy strukturze wiekowej w TPK wymusza </a:t>
            </a:r>
            <a:r>
              <a:rPr lang="pl-PL" sz="1400" dirty="0"/>
              <a:t>już obecnie, a jeszcze silniej wymusi w bliskiej przyszłości, znaczny areał cięć rębnych  i istotne zmiany „dynamicznego krajobrazu leśnego” TPK – ograniczenie krajobrazów „starodrzewiowych” na rzecz krajobrazów „lasu odnowionego”.  </a:t>
            </a:r>
          </a:p>
          <a:p>
            <a:endParaRPr lang="pl-PL" sz="1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664289" y="2636911"/>
            <a:ext cx="41715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Zapotrzebowanie przyrodnicze: fragmenty „lasu nieużytkowanego” + wysokie nasycenie wszystkich lasów strukturami ważnymi dla różnorodności biologicznej </a:t>
            </a:r>
          </a:p>
          <a:p>
            <a:endParaRPr lang="pl-PL" sz="1400" dirty="0"/>
          </a:p>
          <a:p>
            <a:r>
              <a:rPr lang="pl-PL" sz="1400" dirty="0" smtClean="0"/>
              <a:t>Zapotrzebowanie społeczne: krajobraz leśny o cechach naturalności</a:t>
            </a:r>
          </a:p>
          <a:p>
            <a:endParaRPr lang="pl-PL" sz="1400" dirty="0"/>
          </a:p>
          <a:p>
            <a:endParaRPr lang="pl-PL" sz="14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81"/>
    </mc:Choice>
    <mc:Fallback xmlns="">
      <p:transition spd="slow" advTm="34578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6516" y="0"/>
            <a:ext cx="740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W podobnych sytuacjach na świecie…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5" y="839640"/>
            <a:ext cx="4843848" cy="327448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748" y="3171568"/>
            <a:ext cx="4905922" cy="355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781"/>
    </mc:Choice>
    <mc:Fallback xmlns="">
      <p:transition spd="slow" advTm="34578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908" y="1"/>
            <a:ext cx="6474092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6783393" y="90616"/>
            <a:ext cx="527221" cy="2636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783392" y="444842"/>
            <a:ext cx="527221" cy="2636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6783391" y="799068"/>
            <a:ext cx="527221" cy="263611"/>
          </a:xfrm>
          <a:prstGeom prst="rect">
            <a:avLst/>
          </a:prstGeom>
          <a:solidFill>
            <a:srgbClr val="23BF59"/>
          </a:solidFill>
          <a:ln w="6350">
            <a:solidFill>
              <a:srgbClr val="23B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783390" y="1153294"/>
            <a:ext cx="527221" cy="263611"/>
          </a:xfrm>
          <a:prstGeom prst="rect">
            <a:avLst/>
          </a:prstGeom>
          <a:solidFill>
            <a:srgbClr val="92D050"/>
          </a:solidFill>
          <a:ln w="63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7310611" y="0"/>
            <a:ext cx="111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rezerwaty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310611" y="374136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propon</a:t>
            </a:r>
            <a:r>
              <a:rPr lang="pl-PL" dirty="0" smtClean="0"/>
              <a:t>. rezerwaty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322668" y="746207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ekosyst</a:t>
            </a:r>
            <a:r>
              <a:rPr lang="pl-PL" dirty="0" smtClean="0"/>
              <a:t>. </a:t>
            </a:r>
            <a:r>
              <a:rPr lang="pl-PL" dirty="0" err="1" smtClean="0"/>
              <a:t>referenc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7310612" y="1100433"/>
            <a:ext cx="176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propon</a:t>
            </a:r>
            <a:r>
              <a:rPr lang="pl-PL" dirty="0" smtClean="0"/>
              <a:t>. </a:t>
            </a:r>
            <a:r>
              <a:rPr lang="pl-PL" dirty="0" err="1" smtClean="0"/>
              <a:t>ekosyst</a:t>
            </a:r>
            <a:r>
              <a:rPr lang="pl-PL" dirty="0" smtClean="0"/>
              <a:t>. </a:t>
            </a:r>
            <a:r>
              <a:rPr lang="pl-PL" dirty="0" err="1" smtClean="0"/>
              <a:t>referenc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-5862" y="11529"/>
            <a:ext cx="209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Koncepcja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88324" y="2069443"/>
            <a:ext cx="249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Sieć </a:t>
            </a:r>
          </a:p>
          <a:p>
            <a:r>
              <a:rPr lang="pl-PL" sz="2000" dirty="0" smtClean="0"/>
              <a:t>„nieużytkowanych fragmentów lasu” </a:t>
            </a:r>
            <a:endParaRPr lang="pl-PL" sz="2000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88324" y="4496689"/>
            <a:ext cx="6343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Można zrealizować przez: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ochronę w formie rezerwatów przyrody (kompetencja RDOŚ)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przeznaczenie, w ramach gospodarki leśnej, na „ekosystemy referencyjne” (kompetencja planowania gospodarki leśnej lub zarządzającego lasem) – w </a:t>
            </a:r>
            <a:r>
              <a:rPr lang="pl-PL" dirty="0" err="1" smtClean="0"/>
              <a:t>ndl</a:t>
            </a:r>
            <a:r>
              <a:rPr lang="pl-PL" dirty="0" smtClean="0"/>
              <a:t>. Gdańsk w dużej części zrealizowane </a:t>
            </a:r>
            <a:r>
              <a:rPr lang="pl-PL" dirty="0" err="1" smtClean="0"/>
              <a:t>dec</a:t>
            </a:r>
            <a:r>
              <a:rPr lang="pl-PL" dirty="0" smtClean="0"/>
              <a:t>. 9/2021 nadleśniczego z 25.02.2021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611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715" y="0"/>
            <a:ext cx="6517285" cy="6858000"/>
          </a:xfrm>
          <a:prstGeom prst="rect">
            <a:avLst/>
          </a:prstGeom>
        </p:spPr>
      </p:pic>
      <p:sp>
        <p:nvSpPr>
          <p:cNvPr id="4" name="Dowolny kształt 3"/>
          <p:cNvSpPr/>
          <p:nvPr/>
        </p:nvSpPr>
        <p:spPr>
          <a:xfrm>
            <a:off x="2594919" y="90616"/>
            <a:ext cx="5206313" cy="6623222"/>
          </a:xfrm>
          <a:custGeom>
            <a:avLst/>
            <a:gdLst>
              <a:gd name="connsiteX0" fmla="*/ 568411 w 5206313"/>
              <a:gd name="connsiteY0" fmla="*/ 32952 h 6623222"/>
              <a:gd name="connsiteX1" fmla="*/ 584886 w 5206313"/>
              <a:gd name="connsiteY1" fmla="*/ 930876 h 6623222"/>
              <a:gd name="connsiteX2" fmla="*/ 576649 w 5206313"/>
              <a:gd name="connsiteY2" fmla="*/ 1359243 h 6623222"/>
              <a:gd name="connsiteX3" fmla="*/ 337751 w 5206313"/>
              <a:gd name="connsiteY3" fmla="*/ 1606379 h 6623222"/>
              <a:gd name="connsiteX4" fmla="*/ 345989 w 5206313"/>
              <a:gd name="connsiteY4" fmla="*/ 1902941 h 6623222"/>
              <a:gd name="connsiteX5" fmla="*/ 362465 w 5206313"/>
              <a:gd name="connsiteY5" fmla="*/ 1993557 h 6623222"/>
              <a:gd name="connsiteX6" fmla="*/ 584886 w 5206313"/>
              <a:gd name="connsiteY6" fmla="*/ 2092411 h 6623222"/>
              <a:gd name="connsiteX7" fmla="*/ 757881 w 5206313"/>
              <a:gd name="connsiteY7" fmla="*/ 2150076 h 6623222"/>
              <a:gd name="connsiteX8" fmla="*/ 667265 w 5206313"/>
              <a:gd name="connsiteY8" fmla="*/ 2372498 h 6623222"/>
              <a:gd name="connsiteX9" fmla="*/ 626076 w 5206313"/>
              <a:gd name="connsiteY9" fmla="*/ 2430162 h 6623222"/>
              <a:gd name="connsiteX10" fmla="*/ 609600 w 5206313"/>
              <a:gd name="connsiteY10" fmla="*/ 2463114 h 6623222"/>
              <a:gd name="connsiteX11" fmla="*/ 428367 w 5206313"/>
              <a:gd name="connsiteY11" fmla="*/ 2652584 h 6623222"/>
              <a:gd name="connsiteX12" fmla="*/ 428367 w 5206313"/>
              <a:gd name="connsiteY12" fmla="*/ 2734962 h 6623222"/>
              <a:gd name="connsiteX13" fmla="*/ 535459 w 5206313"/>
              <a:gd name="connsiteY13" fmla="*/ 3006811 h 6623222"/>
              <a:gd name="connsiteX14" fmla="*/ 576649 w 5206313"/>
              <a:gd name="connsiteY14" fmla="*/ 3097427 h 6623222"/>
              <a:gd name="connsiteX15" fmla="*/ 601362 w 5206313"/>
              <a:gd name="connsiteY15" fmla="*/ 3113903 h 6623222"/>
              <a:gd name="connsiteX16" fmla="*/ 642551 w 5206313"/>
              <a:gd name="connsiteY16" fmla="*/ 3138616 h 6623222"/>
              <a:gd name="connsiteX17" fmla="*/ 667265 w 5206313"/>
              <a:gd name="connsiteY17" fmla="*/ 3155092 h 6623222"/>
              <a:gd name="connsiteX18" fmla="*/ 700216 w 5206313"/>
              <a:gd name="connsiteY18" fmla="*/ 3163330 h 6623222"/>
              <a:gd name="connsiteX19" fmla="*/ 724930 w 5206313"/>
              <a:gd name="connsiteY19" fmla="*/ 3179806 h 6623222"/>
              <a:gd name="connsiteX20" fmla="*/ 1194486 w 5206313"/>
              <a:gd name="connsiteY20" fmla="*/ 3484606 h 6623222"/>
              <a:gd name="connsiteX21" fmla="*/ 1260389 w 5206313"/>
              <a:gd name="connsiteY21" fmla="*/ 3525795 h 6623222"/>
              <a:gd name="connsiteX22" fmla="*/ 1293340 w 5206313"/>
              <a:gd name="connsiteY22" fmla="*/ 3542270 h 6623222"/>
              <a:gd name="connsiteX23" fmla="*/ 1334530 w 5206313"/>
              <a:gd name="connsiteY23" fmla="*/ 3566984 h 6623222"/>
              <a:gd name="connsiteX24" fmla="*/ 1408670 w 5206313"/>
              <a:gd name="connsiteY24" fmla="*/ 3591698 h 6623222"/>
              <a:gd name="connsiteX25" fmla="*/ 1449859 w 5206313"/>
              <a:gd name="connsiteY25" fmla="*/ 3608173 h 6623222"/>
              <a:gd name="connsiteX26" fmla="*/ 1474573 w 5206313"/>
              <a:gd name="connsiteY26" fmla="*/ 3616411 h 6623222"/>
              <a:gd name="connsiteX27" fmla="*/ 1878227 w 5206313"/>
              <a:gd name="connsiteY27" fmla="*/ 3690552 h 6623222"/>
              <a:gd name="connsiteX28" fmla="*/ 1935892 w 5206313"/>
              <a:gd name="connsiteY28" fmla="*/ 3649362 h 6623222"/>
              <a:gd name="connsiteX29" fmla="*/ 1977081 w 5206313"/>
              <a:gd name="connsiteY29" fmla="*/ 3641125 h 6623222"/>
              <a:gd name="connsiteX30" fmla="*/ 2298357 w 5206313"/>
              <a:gd name="connsiteY30" fmla="*/ 3319849 h 6623222"/>
              <a:gd name="connsiteX31" fmla="*/ 2652584 w 5206313"/>
              <a:gd name="connsiteY31" fmla="*/ 3237470 h 6623222"/>
              <a:gd name="connsiteX32" fmla="*/ 2767913 w 5206313"/>
              <a:gd name="connsiteY32" fmla="*/ 3105665 h 6623222"/>
              <a:gd name="connsiteX33" fmla="*/ 2594919 w 5206313"/>
              <a:gd name="connsiteY33" fmla="*/ 2957384 h 6623222"/>
              <a:gd name="connsiteX34" fmla="*/ 2751438 w 5206313"/>
              <a:gd name="connsiteY34" fmla="*/ 2842054 h 6623222"/>
              <a:gd name="connsiteX35" fmla="*/ 2982097 w 5206313"/>
              <a:gd name="connsiteY35" fmla="*/ 3130379 h 6623222"/>
              <a:gd name="connsiteX36" fmla="*/ 3089189 w 5206313"/>
              <a:gd name="connsiteY36" fmla="*/ 3204519 h 6623222"/>
              <a:gd name="connsiteX37" fmla="*/ 3113903 w 5206313"/>
              <a:gd name="connsiteY37" fmla="*/ 3220995 h 6623222"/>
              <a:gd name="connsiteX38" fmla="*/ 3155092 w 5206313"/>
              <a:gd name="connsiteY38" fmla="*/ 3237470 h 6623222"/>
              <a:gd name="connsiteX39" fmla="*/ 3179805 w 5206313"/>
              <a:gd name="connsiteY39" fmla="*/ 3262184 h 6623222"/>
              <a:gd name="connsiteX40" fmla="*/ 3212757 w 5206313"/>
              <a:gd name="connsiteY40" fmla="*/ 3278660 h 6623222"/>
              <a:gd name="connsiteX41" fmla="*/ 3805881 w 5206313"/>
              <a:gd name="connsiteY41" fmla="*/ 3402227 h 6623222"/>
              <a:gd name="connsiteX42" fmla="*/ 4399005 w 5206313"/>
              <a:gd name="connsiteY42" fmla="*/ 3591698 h 6623222"/>
              <a:gd name="connsiteX43" fmla="*/ 4407243 w 5206313"/>
              <a:gd name="connsiteY43" fmla="*/ 3682314 h 6623222"/>
              <a:gd name="connsiteX44" fmla="*/ 4415481 w 5206313"/>
              <a:gd name="connsiteY44" fmla="*/ 3731741 h 6623222"/>
              <a:gd name="connsiteX45" fmla="*/ 4473146 w 5206313"/>
              <a:gd name="connsiteY45" fmla="*/ 4374292 h 6623222"/>
              <a:gd name="connsiteX46" fmla="*/ 4464908 w 5206313"/>
              <a:gd name="connsiteY46" fmla="*/ 4621427 h 6623222"/>
              <a:gd name="connsiteX47" fmla="*/ 4514335 w 5206313"/>
              <a:gd name="connsiteY47" fmla="*/ 4695568 h 6623222"/>
              <a:gd name="connsiteX48" fmla="*/ 4794422 w 5206313"/>
              <a:gd name="connsiteY48" fmla="*/ 4654379 h 6623222"/>
              <a:gd name="connsiteX49" fmla="*/ 4942703 w 5206313"/>
              <a:gd name="connsiteY49" fmla="*/ 4629665 h 6623222"/>
              <a:gd name="connsiteX50" fmla="*/ 4893276 w 5206313"/>
              <a:gd name="connsiteY50" fmla="*/ 4827373 h 6623222"/>
              <a:gd name="connsiteX51" fmla="*/ 4876800 w 5206313"/>
              <a:gd name="connsiteY51" fmla="*/ 4909752 h 6623222"/>
              <a:gd name="connsiteX52" fmla="*/ 4868562 w 5206313"/>
              <a:gd name="connsiteY52" fmla="*/ 4983892 h 6623222"/>
              <a:gd name="connsiteX53" fmla="*/ 4934465 w 5206313"/>
              <a:gd name="connsiteY53" fmla="*/ 5140411 h 6623222"/>
              <a:gd name="connsiteX54" fmla="*/ 4950940 w 5206313"/>
              <a:gd name="connsiteY54" fmla="*/ 5280454 h 6623222"/>
              <a:gd name="connsiteX55" fmla="*/ 4909751 w 5206313"/>
              <a:gd name="connsiteY55" fmla="*/ 5338119 h 6623222"/>
              <a:gd name="connsiteX56" fmla="*/ 4769708 w 5206313"/>
              <a:gd name="connsiteY56" fmla="*/ 5609968 h 6623222"/>
              <a:gd name="connsiteX57" fmla="*/ 4744995 w 5206313"/>
              <a:gd name="connsiteY57" fmla="*/ 5692346 h 6623222"/>
              <a:gd name="connsiteX58" fmla="*/ 4777946 w 5206313"/>
              <a:gd name="connsiteY58" fmla="*/ 5865341 h 6623222"/>
              <a:gd name="connsiteX59" fmla="*/ 4810897 w 5206313"/>
              <a:gd name="connsiteY59" fmla="*/ 5939481 h 6623222"/>
              <a:gd name="connsiteX60" fmla="*/ 5206313 w 5206313"/>
              <a:gd name="connsiteY60" fmla="*/ 6268995 h 6623222"/>
              <a:gd name="connsiteX61" fmla="*/ 5123935 w 5206313"/>
              <a:gd name="connsiteY61" fmla="*/ 6623222 h 6623222"/>
              <a:gd name="connsiteX62" fmla="*/ 5000367 w 5206313"/>
              <a:gd name="connsiteY62" fmla="*/ 6614984 h 6623222"/>
              <a:gd name="connsiteX63" fmla="*/ 4712043 w 5206313"/>
              <a:gd name="connsiteY63" fmla="*/ 6549081 h 6623222"/>
              <a:gd name="connsiteX64" fmla="*/ 148281 w 5206313"/>
              <a:gd name="connsiteY64" fmla="*/ 6507892 h 6623222"/>
              <a:gd name="connsiteX65" fmla="*/ 0 w 5206313"/>
              <a:gd name="connsiteY65" fmla="*/ 0 h 6623222"/>
              <a:gd name="connsiteX66" fmla="*/ 568411 w 5206313"/>
              <a:gd name="connsiteY66" fmla="*/ 32952 h 662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206313" h="6623222">
                <a:moveTo>
                  <a:pt x="568411" y="32952"/>
                </a:moveTo>
                <a:lnTo>
                  <a:pt x="584886" y="930876"/>
                </a:lnTo>
                <a:lnTo>
                  <a:pt x="576649" y="1359243"/>
                </a:lnTo>
                <a:lnTo>
                  <a:pt x="337751" y="1606379"/>
                </a:lnTo>
                <a:lnTo>
                  <a:pt x="345989" y="1902941"/>
                </a:lnTo>
                <a:cubicBezTo>
                  <a:pt x="354905" y="1983184"/>
                  <a:pt x="343107" y="1954841"/>
                  <a:pt x="362465" y="1993557"/>
                </a:cubicBezTo>
                <a:lnTo>
                  <a:pt x="584886" y="2092411"/>
                </a:lnTo>
                <a:lnTo>
                  <a:pt x="757881" y="2150076"/>
                </a:lnTo>
                <a:lnTo>
                  <a:pt x="667265" y="2372498"/>
                </a:lnTo>
                <a:cubicBezTo>
                  <a:pt x="653535" y="2391719"/>
                  <a:pt x="638758" y="2410234"/>
                  <a:pt x="626076" y="2430162"/>
                </a:cubicBezTo>
                <a:cubicBezTo>
                  <a:pt x="619483" y="2440523"/>
                  <a:pt x="609600" y="2463114"/>
                  <a:pt x="609600" y="2463114"/>
                </a:cubicBezTo>
                <a:lnTo>
                  <a:pt x="428367" y="2652584"/>
                </a:lnTo>
                <a:lnTo>
                  <a:pt x="428367" y="2734962"/>
                </a:lnTo>
                <a:lnTo>
                  <a:pt x="535459" y="3006811"/>
                </a:lnTo>
                <a:cubicBezTo>
                  <a:pt x="542686" y="3026083"/>
                  <a:pt x="556005" y="3076783"/>
                  <a:pt x="576649" y="3097427"/>
                </a:cubicBezTo>
                <a:cubicBezTo>
                  <a:pt x="583650" y="3104428"/>
                  <a:pt x="592966" y="3108656"/>
                  <a:pt x="601362" y="3113903"/>
                </a:cubicBezTo>
                <a:cubicBezTo>
                  <a:pt x="614940" y="3122389"/>
                  <a:pt x="628973" y="3130130"/>
                  <a:pt x="642551" y="3138616"/>
                </a:cubicBezTo>
                <a:cubicBezTo>
                  <a:pt x="650947" y="3143863"/>
                  <a:pt x="658165" y="3151192"/>
                  <a:pt x="667265" y="3155092"/>
                </a:cubicBezTo>
                <a:cubicBezTo>
                  <a:pt x="677671" y="3159552"/>
                  <a:pt x="689232" y="3160584"/>
                  <a:pt x="700216" y="3163330"/>
                </a:cubicBezTo>
                <a:lnTo>
                  <a:pt x="724930" y="3179806"/>
                </a:lnTo>
                <a:lnTo>
                  <a:pt x="1194486" y="3484606"/>
                </a:lnTo>
                <a:cubicBezTo>
                  <a:pt x="1216454" y="3498336"/>
                  <a:pt x="1238013" y="3512742"/>
                  <a:pt x="1260389" y="3525795"/>
                </a:cubicBezTo>
                <a:cubicBezTo>
                  <a:pt x="1270996" y="3531982"/>
                  <a:pt x="1282605" y="3536306"/>
                  <a:pt x="1293340" y="3542270"/>
                </a:cubicBezTo>
                <a:cubicBezTo>
                  <a:pt x="1307337" y="3550046"/>
                  <a:pt x="1319813" y="3560677"/>
                  <a:pt x="1334530" y="3566984"/>
                </a:cubicBezTo>
                <a:cubicBezTo>
                  <a:pt x="1358474" y="3577246"/>
                  <a:pt x="1384483" y="3582023"/>
                  <a:pt x="1408670" y="3591698"/>
                </a:cubicBezTo>
                <a:cubicBezTo>
                  <a:pt x="1422400" y="3597190"/>
                  <a:pt x="1436013" y="3602981"/>
                  <a:pt x="1449859" y="3608173"/>
                </a:cubicBezTo>
                <a:cubicBezTo>
                  <a:pt x="1457990" y="3611222"/>
                  <a:pt x="1474573" y="3616411"/>
                  <a:pt x="1474573" y="3616411"/>
                </a:cubicBezTo>
                <a:lnTo>
                  <a:pt x="1878227" y="3690552"/>
                </a:lnTo>
                <a:cubicBezTo>
                  <a:pt x="1897449" y="3676822"/>
                  <a:pt x="1914764" y="3659926"/>
                  <a:pt x="1935892" y="3649362"/>
                </a:cubicBezTo>
                <a:cubicBezTo>
                  <a:pt x="1948415" y="3643100"/>
                  <a:pt x="1977081" y="3641125"/>
                  <a:pt x="1977081" y="3641125"/>
                </a:cubicBezTo>
                <a:lnTo>
                  <a:pt x="2298357" y="3319849"/>
                </a:lnTo>
                <a:lnTo>
                  <a:pt x="2652584" y="3237470"/>
                </a:lnTo>
                <a:lnTo>
                  <a:pt x="2767913" y="3105665"/>
                </a:lnTo>
                <a:lnTo>
                  <a:pt x="2594919" y="2957384"/>
                </a:lnTo>
                <a:lnTo>
                  <a:pt x="2751438" y="2842054"/>
                </a:lnTo>
                <a:lnTo>
                  <a:pt x="2982097" y="3130379"/>
                </a:lnTo>
                <a:cubicBezTo>
                  <a:pt x="3072515" y="3193670"/>
                  <a:pt x="3036609" y="3169465"/>
                  <a:pt x="3089189" y="3204519"/>
                </a:cubicBezTo>
                <a:cubicBezTo>
                  <a:pt x="3097427" y="3210011"/>
                  <a:pt x="3104710" y="3217318"/>
                  <a:pt x="3113903" y="3220995"/>
                </a:cubicBezTo>
                <a:lnTo>
                  <a:pt x="3155092" y="3237470"/>
                </a:lnTo>
                <a:cubicBezTo>
                  <a:pt x="3163330" y="3245708"/>
                  <a:pt x="3170325" y="3255412"/>
                  <a:pt x="3179805" y="3262184"/>
                </a:cubicBezTo>
                <a:cubicBezTo>
                  <a:pt x="3189798" y="3269322"/>
                  <a:pt x="3212757" y="3278660"/>
                  <a:pt x="3212757" y="3278660"/>
                </a:cubicBezTo>
                <a:lnTo>
                  <a:pt x="3805881" y="3402227"/>
                </a:lnTo>
                <a:lnTo>
                  <a:pt x="4399005" y="3591698"/>
                </a:lnTo>
                <a:cubicBezTo>
                  <a:pt x="4401751" y="3621903"/>
                  <a:pt x="4403699" y="3652192"/>
                  <a:pt x="4407243" y="3682314"/>
                </a:cubicBezTo>
                <a:cubicBezTo>
                  <a:pt x="4409195" y="3698903"/>
                  <a:pt x="4415481" y="3731741"/>
                  <a:pt x="4415481" y="3731741"/>
                </a:cubicBezTo>
                <a:lnTo>
                  <a:pt x="4473146" y="4374292"/>
                </a:lnTo>
                <a:cubicBezTo>
                  <a:pt x="4458540" y="4505745"/>
                  <a:pt x="4464908" y="4423567"/>
                  <a:pt x="4464908" y="4621427"/>
                </a:cubicBezTo>
                <a:lnTo>
                  <a:pt x="4514335" y="4695568"/>
                </a:lnTo>
                <a:lnTo>
                  <a:pt x="4794422" y="4654379"/>
                </a:lnTo>
                <a:lnTo>
                  <a:pt x="4942703" y="4629665"/>
                </a:lnTo>
                <a:lnTo>
                  <a:pt x="4893276" y="4827373"/>
                </a:lnTo>
                <a:cubicBezTo>
                  <a:pt x="4876204" y="4904195"/>
                  <a:pt x="4876800" y="4876197"/>
                  <a:pt x="4876800" y="4909752"/>
                </a:cubicBezTo>
                <a:lnTo>
                  <a:pt x="4868562" y="4983892"/>
                </a:lnTo>
                <a:lnTo>
                  <a:pt x="4934465" y="5140411"/>
                </a:lnTo>
                <a:lnTo>
                  <a:pt x="4950940" y="5280454"/>
                </a:lnTo>
                <a:lnTo>
                  <a:pt x="4909751" y="5338119"/>
                </a:lnTo>
                <a:lnTo>
                  <a:pt x="4769708" y="5609968"/>
                </a:lnTo>
                <a:lnTo>
                  <a:pt x="4744995" y="5692346"/>
                </a:lnTo>
                <a:lnTo>
                  <a:pt x="4777946" y="5865341"/>
                </a:lnTo>
                <a:lnTo>
                  <a:pt x="4810897" y="5939481"/>
                </a:lnTo>
                <a:lnTo>
                  <a:pt x="5206313" y="6268995"/>
                </a:lnTo>
                <a:lnTo>
                  <a:pt x="5123935" y="6623222"/>
                </a:lnTo>
                <a:cubicBezTo>
                  <a:pt x="5082746" y="6620476"/>
                  <a:pt x="5040995" y="6622297"/>
                  <a:pt x="5000367" y="6614984"/>
                </a:cubicBezTo>
                <a:cubicBezTo>
                  <a:pt x="4903340" y="6597519"/>
                  <a:pt x="4712043" y="6549081"/>
                  <a:pt x="4712043" y="6549081"/>
                </a:cubicBezTo>
                <a:lnTo>
                  <a:pt x="148281" y="6507892"/>
                </a:lnTo>
                <a:lnTo>
                  <a:pt x="0" y="0"/>
                </a:lnTo>
                <a:lnTo>
                  <a:pt x="568411" y="3295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Dowolny kształt 4"/>
          <p:cNvSpPr/>
          <p:nvPr/>
        </p:nvSpPr>
        <p:spPr>
          <a:xfrm>
            <a:off x="5675870" y="49427"/>
            <a:ext cx="3361038" cy="2092411"/>
          </a:xfrm>
          <a:custGeom>
            <a:avLst/>
            <a:gdLst>
              <a:gd name="connsiteX0" fmla="*/ 0 w 3361038"/>
              <a:gd name="connsiteY0" fmla="*/ 107092 h 2092411"/>
              <a:gd name="connsiteX1" fmla="*/ 0 w 3361038"/>
              <a:gd name="connsiteY1" fmla="*/ 107092 h 2092411"/>
              <a:gd name="connsiteX2" fmla="*/ 49427 w 3361038"/>
              <a:gd name="connsiteY2" fmla="*/ 222422 h 2092411"/>
              <a:gd name="connsiteX3" fmla="*/ 90616 w 3361038"/>
              <a:gd name="connsiteY3" fmla="*/ 255373 h 2092411"/>
              <a:gd name="connsiteX4" fmla="*/ 1680519 w 3361038"/>
              <a:gd name="connsiteY4" fmla="*/ 1853514 h 2092411"/>
              <a:gd name="connsiteX5" fmla="*/ 2265406 w 3361038"/>
              <a:gd name="connsiteY5" fmla="*/ 1878227 h 2092411"/>
              <a:gd name="connsiteX6" fmla="*/ 3015049 w 3361038"/>
              <a:gd name="connsiteY6" fmla="*/ 2092411 h 2092411"/>
              <a:gd name="connsiteX7" fmla="*/ 3361038 w 3361038"/>
              <a:gd name="connsiteY7" fmla="*/ 1655805 h 2092411"/>
              <a:gd name="connsiteX8" fmla="*/ 3336325 w 3361038"/>
              <a:gd name="connsiteY8" fmla="*/ 1540476 h 2092411"/>
              <a:gd name="connsiteX9" fmla="*/ 3319849 w 3361038"/>
              <a:gd name="connsiteY9" fmla="*/ 1449859 h 2092411"/>
              <a:gd name="connsiteX10" fmla="*/ 3311611 w 3361038"/>
              <a:gd name="connsiteY10" fmla="*/ 1408670 h 2092411"/>
              <a:gd name="connsiteX11" fmla="*/ 3262184 w 3361038"/>
              <a:gd name="connsiteY11" fmla="*/ 1268627 h 2092411"/>
              <a:gd name="connsiteX12" fmla="*/ 3253946 w 3361038"/>
              <a:gd name="connsiteY12" fmla="*/ 1243914 h 2092411"/>
              <a:gd name="connsiteX13" fmla="*/ 3237471 w 3361038"/>
              <a:gd name="connsiteY13" fmla="*/ 988541 h 2092411"/>
              <a:gd name="connsiteX14" fmla="*/ 3212757 w 3361038"/>
              <a:gd name="connsiteY14" fmla="*/ 889687 h 2092411"/>
              <a:gd name="connsiteX15" fmla="*/ 3097427 w 3361038"/>
              <a:gd name="connsiteY15" fmla="*/ 32951 h 2092411"/>
              <a:gd name="connsiteX16" fmla="*/ 2883244 w 3361038"/>
              <a:gd name="connsiteY16" fmla="*/ 0 h 2092411"/>
              <a:gd name="connsiteX17" fmla="*/ 2842054 w 3361038"/>
              <a:gd name="connsiteY17" fmla="*/ 0 h 2092411"/>
              <a:gd name="connsiteX18" fmla="*/ 65903 w 3361038"/>
              <a:gd name="connsiteY18" fmla="*/ 16476 h 2092411"/>
              <a:gd name="connsiteX19" fmla="*/ 0 w 3361038"/>
              <a:gd name="connsiteY19" fmla="*/ 107092 h 209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361038" h="2092411">
                <a:moveTo>
                  <a:pt x="0" y="107092"/>
                </a:moveTo>
                <a:lnTo>
                  <a:pt x="0" y="107092"/>
                </a:lnTo>
                <a:cubicBezTo>
                  <a:pt x="16155" y="160940"/>
                  <a:pt x="13502" y="186496"/>
                  <a:pt x="49427" y="222422"/>
                </a:cubicBezTo>
                <a:cubicBezTo>
                  <a:pt x="61860" y="234855"/>
                  <a:pt x="90616" y="255373"/>
                  <a:pt x="90616" y="255373"/>
                </a:cubicBezTo>
                <a:lnTo>
                  <a:pt x="1680519" y="1853514"/>
                </a:lnTo>
                <a:lnTo>
                  <a:pt x="2265406" y="1878227"/>
                </a:lnTo>
                <a:lnTo>
                  <a:pt x="3015049" y="2092411"/>
                </a:lnTo>
                <a:lnTo>
                  <a:pt x="3361038" y="1655805"/>
                </a:lnTo>
                <a:cubicBezTo>
                  <a:pt x="3357430" y="1639569"/>
                  <a:pt x="3340730" y="1566906"/>
                  <a:pt x="3336325" y="1540476"/>
                </a:cubicBezTo>
                <a:cubicBezTo>
                  <a:pt x="3312531" y="1397707"/>
                  <a:pt x="3340933" y="1544737"/>
                  <a:pt x="3319849" y="1449859"/>
                </a:cubicBezTo>
                <a:cubicBezTo>
                  <a:pt x="3316812" y="1436191"/>
                  <a:pt x="3315856" y="1422012"/>
                  <a:pt x="3311611" y="1408670"/>
                </a:cubicBezTo>
                <a:cubicBezTo>
                  <a:pt x="3296601" y="1361497"/>
                  <a:pt x="3278537" y="1315351"/>
                  <a:pt x="3262184" y="1268627"/>
                </a:cubicBezTo>
                <a:cubicBezTo>
                  <a:pt x="3259315" y="1260431"/>
                  <a:pt x="3253946" y="1243914"/>
                  <a:pt x="3253946" y="1243914"/>
                </a:cubicBezTo>
                <a:lnTo>
                  <a:pt x="3237471" y="988541"/>
                </a:lnTo>
                <a:lnTo>
                  <a:pt x="3212757" y="889687"/>
                </a:lnTo>
                <a:lnTo>
                  <a:pt x="3097427" y="32951"/>
                </a:lnTo>
                <a:cubicBezTo>
                  <a:pt x="3034720" y="20410"/>
                  <a:pt x="2943085" y="0"/>
                  <a:pt x="2883244" y="0"/>
                </a:cubicBezTo>
                <a:lnTo>
                  <a:pt x="2842054" y="0"/>
                </a:lnTo>
                <a:lnTo>
                  <a:pt x="65903" y="16476"/>
                </a:lnTo>
                <a:lnTo>
                  <a:pt x="0" y="10709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-5862" y="11529"/>
            <a:ext cx="209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Koncepcja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72417" y="2103937"/>
            <a:ext cx="249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Strefowanie </a:t>
            </a:r>
            <a:r>
              <a:rPr lang="pl-PL" sz="2000" dirty="0" err="1" smtClean="0"/>
              <a:t>priorytetyzacji</a:t>
            </a:r>
            <a:r>
              <a:rPr lang="pl-PL" sz="2000" dirty="0" smtClean="0"/>
              <a:t> celów gospodarki leśnej </a:t>
            </a:r>
            <a:endParaRPr lang="pl-PL" sz="2000" dirty="0"/>
          </a:p>
        </p:txBody>
      </p:sp>
      <p:sp>
        <p:nvSpPr>
          <p:cNvPr id="8" name="Prostokąt 7"/>
          <p:cNvSpPr/>
          <p:nvPr/>
        </p:nvSpPr>
        <p:spPr>
          <a:xfrm>
            <a:off x="3781168" y="3880022"/>
            <a:ext cx="568410" cy="271848"/>
          </a:xfrm>
          <a:prstGeom prst="rect">
            <a:avLst/>
          </a:prstGeom>
          <a:solidFill>
            <a:srgbClr val="33A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3781168" y="4242486"/>
            <a:ext cx="568410" cy="271848"/>
          </a:xfrm>
          <a:prstGeom prst="rect">
            <a:avLst/>
          </a:prstGeom>
          <a:solidFill>
            <a:srgbClr val="A6C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3781168" y="4598772"/>
            <a:ext cx="568410" cy="271848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3781168" y="4955058"/>
            <a:ext cx="568410" cy="271848"/>
          </a:xfrm>
          <a:prstGeom prst="rect">
            <a:avLst/>
          </a:prstGeom>
          <a:solidFill>
            <a:srgbClr val="CEF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4381374" y="3799864"/>
            <a:ext cx="2248116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dirty="0" smtClean="0"/>
              <a:t>priorytet przyrodniczy</a:t>
            </a:r>
          </a:p>
          <a:p>
            <a:pPr>
              <a:spcBef>
                <a:spcPts val="600"/>
              </a:spcBef>
            </a:pPr>
            <a:r>
              <a:rPr lang="pl-PL" dirty="0" smtClean="0"/>
              <a:t>priorytet społeczny</a:t>
            </a:r>
          </a:p>
          <a:p>
            <a:pPr>
              <a:spcBef>
                <a:spcPts val="600"/>
              </a:spcBef>
            </a:pPr>
            <a:r>
              <a:rPr lang="pl-PL" dirty="0" smtClean="0"/>
              <a:t>priorytet kulturowy</a:t>
            </a:r>
          </a:p>
          <a:p>
            <a:pPr>
              <a:spcBef>
                <a:spcPts val="600"/>
              </a:spcBef>
            </a:pPr>
            <a:r>
              <a:rPr lang="pl-PL" dirty="0" smtClean="0"/>
              <a:t>inne cele ochronne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14183" y="5597947"/>
            <a:ext cx="4324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= kontynuacja obecnego wdrożenia w </a:t>
            </a:r>
            <a:r>
              <a:rPr lang="pl-PL" dirty="0" err="1" smtClean="0"/>
              <a:t>ndl</a:t>
            </a:r>
            <a:r>
              <a:rPr lang="pl-PL" dirty="0" smtClean="0"/>
              <a:t>. Gdańsk: </a:t>
            </a:r>
            <a:r>
              <a:rPr lang="pl-PL" dirty="0" err="1" smtClean="0"/>
              <a:t>Zarządz</a:t>
            </a:r>
            <a:r>
              <a:rPr lang="pl-PL" dirty="0" smtClean="0"/>
              <a:t>. nadleśniczego Gdańsk 33/2020 </a:t>
            </a:r>
            <a:r>
              <a:rPr lang="pl-PL" dirty="0"/>
              <a:t>z </a:t>
            </a:r>
            <a:r>
              <a:rPr lang="pl-PL" dirty="0" smtClean="0"/>
              <a:t>19.06.2020 </a:t>
            </a:r>
            <a:r>
              <a:rPr lang="pl-PL" dirty="0"/>
              <a:t>r., zm. </a:t>
            </a:r>
            <a:r>
              <a:rPr lang="pl-PL" dirty="0" smtClean="0"/>
              <a:t>Zarz. 43/2020 </a:t>
            </a:r>
            <a:r>
              <a:rPr lang="pl-PL" dirty="0"/>
              <a:t>z </a:t>
            </a:r>
            <a:r>
              <a:rPr lang="pl-PL" dirty="0" smtClean="0"/>
              <a:t>29.10.2020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985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303" y="-21556"/>
            <a:ext cx="6377339" cy="6858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-5862" y="11529"/>
            <a:ext cx="209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Koncepcja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0" y="943086"/>
            <a:ext cx="29579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Poszerzenie zastosowania gospodarstwa specjalnego </a:t>
            </a:r>
            <a:r>
              <a:rPr lang="pl-PL" sz="2000" dirty="0" smtClean="0"/>
              <a:t>i </a:t>
            </a:r>
            <a:r>
              <a:rPr lang="pl-PL" sz="2000" dirty="0"/>
              <a:t>przyjęcie szczególnych zasad jego </a:t>
            </a:r>
            <a:r>
              <a:rPr lang="pl-PL" sz="2000" dirty="0" smtClean="0"/>
              <a:t>funkcjonowania</a:t>
            </a:r>
          </a:p>
          <a:p>
            <a:r>
              <a:rPr lang="pl-PL" sz="2000" dirty="0" smtClean="0"/>
              <a:t>(kompetencja planującego gospodarkę leśną)</a:t>
            </a:r>
            <a:endParaRPr lang="pl-PL" sz="2000" dirty="0"/>
          </a:p>
          <a:p>
            <a:endParaRPr lang="pl-PL" sz="2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73173" y="3663821"/>
            <a:ext cx="67561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dirty="0" smtClean="0"/>
              <a:t>Potrzeby </a:t>
            </a:r>
            <a:r>
              <a:rPr lang="pl-PL" dirty="0"/>
              <a:t>hodowlano-ochronne konkretnego drzewostanu są wypadkową: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potrzeby osiągnięcia celu hodowlanego w postaci </a:t>
            </a:r>
            <a:r>
              <a:rPr lang="pl-PL" sz="1400" dirty="0" smtClean="0"/>
              <a:t>TD;</a:t>
            </a:r>
            <a:endParaRPr lang="pl-PL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potrzeby odnowienia drzewostanów </a:t>
            </a:r>
            <a:r>
              <a:rPr lang="pl-PL" sz="1400" dirty="0" smtClean="0"/>
              <a:t>niestabilnych;</a:t>
            </a:r>
            <a:endParaRPr lang="pl-PL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potrzeby podtrzymania efektu zainicjowanych wcześniej </a:t>
            </a:r>
            <a:r>
              <a:rPr lang="pl-PL" sz="1400" dirty="0" smtClean="0"/>
              <a:t>cięć;  </a:t>
            </a:r>
            <a:endParaRPr lang="pl-PL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potrzeby dłuższego zachowania drzewostanu ze względu na jego szczególną rolę w ekosystemie (występowanie gatunków związanych ze starodrzewem, potencjalnie wrażliwym na cięcia odnowieniowe; szczególna rola dla drzewostanów na stokach dla opóźniania spływu powierzchniowego i retencji ekosystemowej);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/>
              <a:t>potrzeby jak najdłuższego zachowania drzewostanu ze względu na jego rolę społeczną (położenie w sąsiedztwie szlaków, „spacerowy” charakter drzewostanu w sąsiedztwie miasta).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33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45"/>
    </mc:Choice>
    <mc:Fallback xmlns="">
      <p:transition spd="slow" advTm="79145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5862" y="11529"/>
            <a:ext cx="209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Koncepcja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358819" y="11529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000" dirty="0"/>
              <a:t>Test krajobrazowy w ocenie oddziaływania PUL na środowisko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47434" y="824518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dirty="0"/>
              <a:t>Wyróżnia się w lasach TPK dynamiczne </a:t>
            </a:r>
            <a:r>
              <a:rPr lang="pl-PL" dirty="0" err="1"/>
              <a:t>mikrokrajobrazy</a:t>
            </a:r>
            <a:r>
              <a:rPr lang="pl-PL" dirty="0"/>
              <a:t> leśne:</a:t>
            </a:r>
          </a:p>
          <a:p>
            <a:pPr lvl="0"/>
            <a:endParaRPr lang="pl-P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 smtClean="0"/>
              <a:t>W </a:t>
            </a:r>
            <a:r>
              <a:rPr lang="pl-PL" dirty="0"/>
              <a:t>ramach oceny oddziaływania na środowisko, symulacja wpływu realizacji planu na strukturę dynamicznych </a:t>
            </a:r>
            <a:r>
              <a:rPr lang="pl-PL" dirty="0" err="1"/>
              <a:t>mikrokrajobrazów</a:t>
            </a:r>
            <a:r>
              <a:rPr lang="pl-PL" dirty="0"/>
              <a:t> leśnych w ramach jednostek </a:t>
            </a:r>
            <a:r>
              <a:rPr lang="pl-PL" dirty="0" smtClean="0"/>
              <a:t>krajobrazowych. </a:t>
            </a:r>
            <a:r>
              <a:rPr lang="pl-PL" dirty="0"/>
              <a:t>Ocena zmian struktury </a:t>
            </a:r>
            <a:r>
              <a:rPr lang="pl-PL" dirty="0" err="1"/>
              <a:t>mikrokrajobrazów</a:t>
            </a:r>
            <a:r>
              <a:rPr lang="pl-PL" dirty="0"/>
              <a:t> w poszczególnych jednostkach krajobrazowych jako oddziaływania przyrodniczego i społecznego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1007762" y="1196752"/>
          <a:ext cx="7956726" cy="4324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44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73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7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61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65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7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910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7281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l- świeżych lasów liściastych (</a:t>
                      </a:r>
                      <a:r>
                        <a:rPr lang="pl-PL" sz="1400" dirty="0" err="1">
                          <a:effectLst/>
                        </a:rPr>
                        <a:t>igl</a:t>
                      </a:r>
                      <a:r>
                        <a:rPr lang="pl-PL" sz="1400" dirty="0">
                          <a:effectLst/>
                        </a:rPr>
                        <a:t>. najwyżej 2)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ls</a:t>
                      </a:r>
                      <a:r>
                        <a:rPr lang="pl-PL" sz="1400" dirty="0">
                          <a:effectLst/>
                        </a:rPr>
                        <a:t> - świeżych lasów liściastych z sosną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lzz</a:t>
                      </a:r>
                      <a:r>
                        <a:rPr lang="pl-PL" sz="1400" dirty="0">
                          <a:effectLst/>
                        </a:rPr>
                        <a:t>- leśnych zbiorowisk zastępczych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 - liściastych lasów  hydrogenicznych (</a:t>
                      </a:r>
                      <a:r>
                        <a:rPr lang="pl-PL" sz="1400" dirty="0" err="1">
                          <a:effectLst/>
                        </a:rPr>
                        <a:t>Lw</a:t>
                      </a:r>
                      <a:r>
                        <a:rPr lang="pl-PL" sz="1400" dirty="0">
                          <a:effectLst/>
                        </a:rPr>
                        <a:t>-Ol)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b - borów bagiennych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 – zrębów i upraw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O - odnowieniowy (KO, z zasobnością &lt; 200m3/ha)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 - O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ls - O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lzz -O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J – młodego lasu (&lt;50 lat)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 - J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ls – J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lzz - J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w - J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b – J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D – dojrzewającego lasu (</a:t>
                      </a:r>
                      <a:r>
                        <a:rPr lang="pl-PL" sz="1600" dirty="0" smtClean="0">
                          <a:effectLst/>
                        </a:rPr>
                        <a:t>50-100 </a:t>
                      </a:r>
                      <a:r>
                        <a:rPr lang="pl-PL" sz="1600" dirty="0">
                          <a:effectLst/>
                        </a:rPr>
                        <a:t>lat)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 - D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ls - D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lzz -D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w- D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b - D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4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 S- starodrzewiowy (&gt;100 lat)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l-S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ls - S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lzz - S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w - S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b - S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8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M - mozaikowy (KDO, KO, z zasobnością wciąż powyżej 200m3/ha) 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 - M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ls - M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err="1" smtClean="0">
                          <a:effectLst/>
                        </a:rPr>
                        <a:t>lzz</a:t>
                      </a:r>
                      <a:r>
                        <a:rPr lang="pl-PL" sz="1600" dirty="0" smtClean="0">
                          <a:effectLst/>
                        </a:rPr>
                        <a:t> </a:t>
                      </a:r>
                      <a:r>
                        <a:rPr lang="pl-PL" sz="1600" dirty="0">
                          <a:effectLst/>
                        </a:rPr>
                        <a:t>- M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8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15"/>
    </mc:Choice>
    <mc:Fallback xmlns="">
      <p:transition spd="slow" advTm="7381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5862" y="11529"/>
            <a:ext cx="209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Koncepcja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791072" y="116597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Kontynuacja funkcjonującej już obecnie (ujętej w Zarządzeniu 33/2020 Nadleśniczego Nadleśnictwa Gdańsk z dnia 19 czerwca 2020 </a:t>
            </a:r>
            <a:r>
              <a:rPr lang="pl-PL" sz="1600" dirty="0" smtClean="0"/>
              <a:t>r.) </a:t>
            </a:r>
            <a:r>
              <a:rPr lang="pl-PL" sz="1600" dirty="0"/>
              <a:t>zasady, że podczas wszelkich cięć rębnych pozostawia się 5-10% drzewostanu do naturalnego rozpadu, wyłączonych z użytkowania, dążąc do grupowania takich powierzchni na granicach wydzieleń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-12362" y="74264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l-PL" dirty="0"/>
              <a:t>Pozostawianie grup i kęp drzew w cięciach </a:t>
            </a:r>
            <a:r>
              <a:rPr lang="pl-PL" dirty="0" smtClean="0"/>
              <a:t>rębnych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70187" y="2642381"/>
            <a:ext cx="346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Ochrona „drzew biocenotycznych</a:t>
            </a:r>
            <a:r>
              <a:rPr lang="pl-PL" dirty="0" smtClean="0"/>
              <a:t>”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63788" y="3011713"/>
            <a:ext cx="5446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Kontynuacja ochrony (pozostawiania) „drzew </a:t>
            </a:r>
            <a:r>
              <a:rPr lang="pl-PL" sz="1600" dirty="0" smtClean="0"/>
              <a:t>biocenotycznych”</a:t>
            </a:r>
            <a:endParaRPr lang="pl-PL" sz="1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7544" y="3626346"/>
            <a:ext cx="5527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pl-PL" dirty="0"/>
              <a:t>Ochrona innych cennych elementów krajobrazu leśnego</a:t>
            </a:r>
            <a:r>
              <a:rPr lang="pl-PL" sz="1100" dirty="0"/>
              <a:t> </a:t>
            </a:r>
            <a:endParaRPr lang="pl-PL" dirty="0"/>
          </a:p>
          <a:p>
            <a:r>
              <a:rPr lang="pl-PL" sz="1400" dirty="0"/>
              <a:t> 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88295" y="3964900"/>
            <a:ext cx="8320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/>
              <a:t>Wycieki i wysięki wód </a:t>
            </a:r>
            <a:r>
              <a:rPr lang="pl-PL" sz="1600" dirty="0" smtClean="0"/>
              <a:t>podziemnych </a:t>
            </a:r>
            <a:endParaRPr lang="pl-PL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 smtClean="0"/>
              <a:t>Drobne </a:t>
            </a:r>
            <a:r>
              <a:rPr lang="pl-PL" sz="1600" dirty="0"/>
              <a:t>cieki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/>
              <a:t>Drobne oczka wodne w drzewostanach (stałe lub astatyczne), także fragmenty olsowe z okresowo stojąca wodą w innych drzewostanach.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/>
              <a:t>Miejsca erodowane (naturalne – np. skarpy podcinane przez wodę płynącą; sztuczne – np. wcięcia dróg leśnych)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/>
              <a:t>Strome skarpy  mszyste (niezależnie od genezy, także np. wcięcia dróg leśnych)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/>
              <a:t>Głazy &gt; 3m </a:t>
            </a:r>
            <a:r>
              <a:rPr lang="pl-PL" sz="1600" dirty="0" err="1"/>
              <a:t>obw</a:t>
            </a:r>
            <a:r>
              <a:rPr lang="pl-PL" sz="16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/>
              <a:t>Rozproszone elementy kulturowe, np</a:t>
            </a:r>
            <a:r>
              <a:rPr lang="pl-PL" sz="1600" dirty="0" smtClean="0"/>
              <a:t>.:  </a:t>
            </a:r>
            <a:r>
              <a:rPr lang="pl-PL" sz="1600" dirty="0"/>
              <a:t>drogi brukowe</a:t>
            </a:r>
            <a:r>
              <a:rPr lang="pl-PL" sz="1600" dirty="0" smtClean="0"/>
              <a:t>; trójkątne </a:t>
            </a:r>
            <a:r>
              <a:rPr lang="pl-PL" sz="1600" dirty="0"/>
              <a:t>kamienne słupy </a:t>
            </a:r>
            <a:r>
              <a:rPr lang="pl-PL" sz="1600" dirty="0" smtClean="0"/>
              <a:t>oddziałowe; kamienie </a:t>
            </a:r>
            <a:r>
              <a:rPr lang="pl-PL" sz="1600" dirty="0"/>
              <a:t>pamiątkowe</a:t>
            </a:r>
          </a:p>
        </p:txBody>
      </p:sp>
    </p:spTree>
    <p:extLst>
      <p:ext uri="{BB962C8B-B14F-4D97-AF65-F5344CB8AC3E}">
        <p14:creationId xmlns:p14="http://schemas.microsoft.com/office/powerpoint/2010/main" val="1868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804"/>
    </mc:Choice>
    <mc:Fallback xmlns="">
      <p:transition spd="slow" advTm="184804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1137" y="21514"/>
            <a:ext cx="209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Koncepcja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120947" y="160013"/>
            <a:ext cx="279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pl-PL" dirty="0" smtClean="0"/>
              <a:t>Drzewa biocenotyczne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7" y="657860"/>
            <a:ext cx="1698456" cy="226460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866" y="657860"/>
            <a:ext cx="1565939" cy="226460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7" y="2969931"/>
            <a:ext cx="3385668" cy="253925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078" y="657861"/>
            <a:ext cx="1772221" cy="226460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078" y="2969931"/>
            <a:ext cx="1772222" cy="2539251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573" y="657860"/>
            <a:ext cx="1665254" cy="226460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101" y="657860"/>
            <a:ext cx="1454446" cy="2264608"/>
          </a:xfrm>
          <a:prstGeom prst="rect">
            <a:avLst/>
          </a:prstGeom>
        </p:spPr>
      </p:pic>
      <p:pic>
        <p:nvPicPr>
          <p:cNvPr id="17" name="Obraz 16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573" y="2982891"/>
            <a:ext cx="1665254" cy="2513330"/>
          </a:xfrm>
          <a:prstGeom prst="rect">
            <a:avLst/>
          </a:prstGeom>
        </p:spPr>
      </p:pic>
      <p:pic>
        <p:nvPicPr>
          <p:cNvPr id="18" name="Obraz 17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100" y="3012362"/>
            <a:ext cx="1454447" cy="2483859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180521" y="5570432"/>
            <a:ext cx="8522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identyfikacja wymaga ciągłego doskonalenia, współpracy przyrodników różnych branż,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także drzewa – stanowiska gatunków chronionych (mszaki, grzyby epifityczne, owady) 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067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804"/>
    </mc:Choice>
    <mc:Fallback xmlns="">
      <p:transition spd="slow" advTm="18480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5862" y="11529"/>
            <a:ext cx="209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Koncepcja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879304" y="203110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dirty="0" smtClean="0"/>
              <a:t>Bezpieczeństwo – zarządzanie ryzykiem od drzew</a:t>
            </a:r>
            <a:endParaRPr lang="pl-PL" sz="20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5536" y="94869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Indywidualne podejście do zagadnienia zagrożeń od drzew, oparte na analizie ryzyka dla każdej sytuacji, </a:t>
            </a:r>
            <a:r>
              <a:rPr lang="pl-PL" dirty="0" smtClean="0"/>
              <a:t>uwzględniając:</a:t>
            </a:r>
          </a:p>
          <a:p>
            <a:endParaRPr lang="pl-PL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475366" y="1628800"/>
          <a:ext cx="8496944" cy="47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Przesłanki za brakiem interwencji: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pl-PL" sz="1600" dirty="0">
                          <a:effectLst/>
                        </a:rPr>
                        <a:t>właściwości gatunkowe (trwałość niektórych drzew nawet po śmierci),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pl-PL" sz="1600" dirty="0">
                          <a:effectLst/>
                        </a:rPr>
                        <a:t>zachowanie statyki drzewa, nawet przy widocznych uszkodzeniach (np. wypróchnienie wewnętrzne nie musi zagrażać stateczności)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pl-PL" sz="1600" dirty="0">
                          <a:effectLst/>
                        </a:rPr>
                        <a:t>oddalenie od dróg, ścieżek,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pl-PL" sz="1600" dirty="0">
                          <a:effectLst/>
                        </a:rPr>
                        <a:t>biocenotyczne znaczenie drzewa (mikrosiedliska, gatunki);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pl-PL" sz="1600" dirty="0">
                          <a:effectLst/>
                        </a:rPr>
                        <a:t>krajobrazowe znaczenie drzewa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Przesłanki za interwencją: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pl-PL" sz="1600" dirty="0">
                          <a:effectLst/>
                        </a:rPr>
                        <a:t>poziom zagrożenia upadkiem (np. drzewo zawieszone, częściowy wykrot, naruszenie statyki drzewa);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pl-PL" sz="1600" dirty="0">
                          <a:effectLst/>
                        </a:rPr>
                        <a:t>bliskość dróg, ścieżek, szlaków;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pl-PL" sz="1600" dirty="0">
                          <a:effectLst/>
                        </a:rPr>
                        <a:t>ryzyko związane z upadkiem (częstotliwość obecności ludzi, ryzyko dla mienia)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pl-PL" sz="1600" dirty="0">
                          <a:effectLst/>
                        </a:rPr>
                        <a:t>właściwości gatunku drzewa;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pl-PL" sz="1600" dirty="0">
                          <a:effectLst/>
                        </a:rPr>
                        <a:t>naruszenie statyki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Możliwe opcje: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pl-PL" sz="1600" dirty="0">
                          <a:effectLst/>
                        </a:rPr>
                        <a:t>brak interwencji (pozostawienie) i informacja ostrzegawcza o ryzyku (ogólna);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pl-PL" sz="1600" dirty="0">
                          <a:effectLst/>
                        </a:rPr>
                        <a:t>modyfikacje (np. usunięcie tylko zagrażających konarów, usunięcie tylko części wierzchołkowej) – </a:t>
                      </a:r>
                      <a:r>
                        <a:rPr lang="pl-PL" sz="1600" dirty="0" err="1">
                          <a:effectLst/>
                        </a:rPr>
                        <a:t>arborystyka</a:t>
                      </a:r>
                      <a:r>
                        <a:rPr lang="pl-PL" sz="1600" dirty="0">
                          <a:effectLst/>
                        </a:rPr>
                        <a:t> konserwatorska drzew </a:t>
                      </a:r>
                      <a:r>
                        <a:rPr lang="pl-PL" sz="1600" dirty="0" smtClean="0">
                          <a:effectLst/>
                        </a:rPr>
                        <a:t>sędziwych;</a:t>
                      </a:r>
                      <a:endParaRPr lang="pl-PL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pl-PL" sz="1600" dirty="0">
                          <a:effectLst/>
                        </a:rPr>
                        <a:t>obalenie i pozostawienie na gruncie, w formie nie stwarzającej ryzyka;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Garamond" panose="02020404030301010803" pitchFamily="18" charset="0"/>
                        <a:buChar char="-"/>
                      </a:pPr>
                      <a:r>
                        <a:rPr lang="pl-PL" sz="1600" dirty="0">
                          <a:effectLst/>
                        </a:rPr>
                        <a:t>usunięcie</a:t>
                      </a:r>
                      <a:r>
                        <a:rPr lang="pl-PL" sz="1600" dirty="0" smtClean="0">
                          <a:effectLst/>
                        </a:rPr>
                        <a:t>.</a:t>
                      </a:r>
                      <a:endParaRPr lang="pl-PL" sz="1600" dirty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5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536"/>
    </mc:Choice>
    <mc:Fallback xmlns="">
      <p:transition spd="slow" advTm="1455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18" y="494196"/>
            <a:ext cx="405301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Koncepcja ochrony: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 smtClean="0"/>
              <a:t>zestaw środków, potrzebnych by osiągnąć cele ochrony,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 smtClean="0"/>
              <a:t>wdrożenie poszczególnych środków leży w kompetencji różnych podmiotów !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 smtClean="0"/>
              <a:t>koncepcja = uzasadniona propozycja ekspercka, adresowana do potencjalnie zaangażowanych podmiotów </a:t>
            </a:r>
          </a:p>
          <a:p>
            <a:endParaRPr lang="pl-PL" sz="2400" dirty="0"/>
          </a:p>
        </p:txBody>
      </p:sp>
      <p:cxnSp>
        <p:nvCxnSpPr>
          <p:cNvPr id="4" name="Łącznik prosty 3"/>
          <p:cNvCxnSpPr/>
          <p:nvPr/>
        </p:nvCxnSpPr>
        <p:spPr>
          <a:xfrm>
            <a:off x="4543961" y="230659"/>
            <a:ext cx="0" cy="624428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880315" y="477795"/>
            <a:ext cx="41462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Plan ochrony TPK: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 smtClean="0"/>
              <a:t>formalny dokument, o zawartości zdeterminowanej delegacją ustawową,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 smtClean="0"/>
              <a:t>realizuje kompetencje Sejmiku województwa, nie innych podmiotów,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 smtClean="0"/>
              <a:t>…choć wywołuje pewne skutki prawne dla innych podmiotów,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 smtClean="0"/>
              <a:t>nie cała koncepcja ochrony może być ujęta w planie ochrony</a:t>
            </a:r>
          </a:p>
          <a:p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29500" y="4920669"/>
            <a:ext cx="8598037" cy="1554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i="1" dirty="0" smtClean="0"/>
              <a:t>Przedmiotem tej prezentacji jest </a:t>
            </a:r>
            <a:r>
              <a:rPr lang="pl-PL" b="1" i="1" dirty="0" smtClean="0"/>
              <a:t>koncepcja</a:t>
            </a:r>
            <a:r>
              <a:rPr lang="pl-PL" i="1" dirty="0" smtClean="0"/>
              <a:t> ochrony ekosystemów leśnych</a:t>
            </a:r>
          </a:p>
          <a:p>
            <a:pPr algn="just"/>
            <a:r>
              <a:rPr lang="pl-PL" i="1" dirty="0" smtClean="0"/>
              <a:t>= propozycja, co można zrobić, by ochrona ekosystemów leśnych w graniach TPK jak najlepiej zgadzała się z celami ochrony TPK</a:t>
            </a:r>
          </a:p>
          <a:p>
            <a:pPr algn="just">
              <a:spcBef>
                <a:spcPts val="600"/>
              </a:spcBef>
            </a:pPr>
            <a:r>
              <a:rPr lang="pl-PL" i="1" dirty="0" smtClean="0"/>
              <a:t>W późniejszej części spotkania pokażemy, które elementy koncepcji i w jaki sposób proponujemy ująć w </a:t>
            </a:r>
            <a:r>
              <a:rPr lang="pl-PL" b="1" i="1" dirty="0" smtClean="0"/>
              <a:t>planie ochrony </a:t>
            </a:r>
            <a:r>
              <a:rPr lang="pl-PL" i="1" dirty="0" smtClean="0"/>
              <a:t>TPK 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864786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5862" y="11529"/>
            <a:ext cx="209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Koncepcja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070494" y="11529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000" dirty="0"/>
              <a:t>Ogólne zasady integracji ochrony przyrody i gospodarki leśnej</a:t>
            </a:r>
          </a:p>
          <a:p>
            <a:pPr lvl="0"/>
            <a:endParaRPr lang="pl-PL" sz="20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22693" y="1476838"/>
            <a:ext cx="7912853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Gospodarcze typy drzewostanów w większości jak dotychczas, ale z dopuszczeniem na </a:t>
            </a:r>
            <a:r>
              <a:rPr lang="pl-PL" sz="1600" dirty="0" err="1"/>
              <a:t>LMsw</a:t>
            </a:r>
            <a:r>
              <a:rPr lang="pl-PL" sz="1600" dirty="0"/>
              <a:t> i </a:t>
            </a:r>
            <a:r>
              <a:rPr lang="pl-PL" sz="1600" dirty="0" err="1"/>
              <a:t>LMw</a:t>
            </a:r>
            <a:r>
              <a:rPr lang="pl-PL" sz="1600" dirty="0"/>
              <a:t> także typów bez sosny: Bk-Db, Bk, </a:t>
            </a:r>
            <a:r>
              <a:rPr lang="pl-PL" sz="1600" dirty="0" err="1"/>
              <a:t>Gb</a:t>
            </a:r>
            <a:r>
              <a:rPr lang="pl-PL" sz="1600" dirty="0"/>
              <a:t>-Db (stosownie do warunków terenowych);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Modrzew, świerk, daglezja – gatunki obce geograficznie, ale tolerowane. Gdy z obsiewu naturalnego, mogą być akceptowane w składzie odnowień. Wprowadzanie sztuczne </a:t>
            </a:r>
            <a:r>
              <a:rPr lang="pl-PL" sz="1600" dirty="0" smtClean="0"/>
              <a:t>ograniczyć </a:t>
            </a:r>
            <a:r>
              <a:rPr lang="pl-PL" sz="1600" dirty="0"/>
              <a:t>do sytuacji, w których stanowić </a:t>
            </a:r>
            <a:r>
              <a:rPr lang="pl-PL" sz="1600" dirty="0" smtClean="0"/>
              <a:t>mają </a:t>
            </a:r>
            <a:r>
              <a:rPr lang="pl-PL" sz="1600" dirty="0"/>
              <a:t>element krajobrazowy, ewentualnie domieszkę </a:t>
            </a:r>
            <a:r>
              <a:rPr lang="pl-PL" sz="1600" dirty="0" smtClean="0"/>
              <a:t>biocenotyczną. </a:t>
            </a:r>
            <a:endParaRPr lang="pl-PL" sz="1600" dirty="0"/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 smtClean="0"/>
              <a:t>Modele </a:t>
            </a:r>
            <a:r>
              <a:rPr lang="pl-PL" sz="1600" dirty="0"/>
              <a:t>rębni jak dotychczas: domin. IVd z bardzo długim okresem odnowienia, IIIa  do przebudowy drzewostanów w razie potrzeby. Przy realizacji rębni IVd  preferencja </a:t>
            </a:r>
            <a:r>
              <a:rPr lang="pl-PL" sz="1600" dirty="0" smtClean="0"/>
              <a:t>mało powierzchniowych </a:t>
            </a:r>
            <a:r>
              <a:rPr lang="pl-PL" sz="1600" dirty="0"/>
              <a:t>cięć częściowych i przerębowych, z unikaniem cięć zupełnych i cięć gniazdowych bez osłony górnej – z możliwością bardzo znacznego wydłużania, w uzasadnionych przypadkach, okresu odnowienia, aż do zbliżenia do modelu rębni ciągłej. W toku okresu odnowienia mogą występować dziesięciolecia bez cięcia, gdy nie zagrozi to rozwojowi już uzyskanego odnowienia a taka potrzeba będzie wynikać z potrzeb </a:t>
            </a:r>
            <a:r>
              <a:rPr lang="pl-PL" sz="1600" dirty="0" smtClean="0"/>
              <a:t>przyrodniczych </a:t>
            </a:r>
            <a:r>
              <a:rPr lang="pl-PL" sz="1600" dirty="0"/>
              <a:t>lub społecznych.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dirty="0"/>
              <a:t>Wykonywanie </a:t>
            </a:r>
            <a:r>
              <a:rPr lang="pl-PL" sz="1600" dirty="0" smtClean="0"/>
              <a:t>cięć pielęgnacyjnych w </a:t>
            </a:r>
            <a:r>
              <a:rPr lang="pl-PL" sz="1600" dirty="0"/>
              <a:t>sposób popierający nie tylko drzewa dorodne, o potencjalnie dobrej jakości technicznej, ale także drzewa z tendencją do rozwoju w kierunku „biocenotycznych</a:t>
            </a:r>
            <a:r>
              <a:rPr lang="pl-PL" sz="1600" dirty="0" smtClean="0"/>
              <a:t>”.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54494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693"/>
    </mc:Choice>
    <mc:Fallback xmlns="">
      <p:transition spd="slow" advTm="25369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5862" y="11529"/>
            <a:ext cx="59163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Elementy koncepcji </a:t>
            </a:r>
          </a:p>
          <a:p>
            <a:r>
              <a:rPr lang="pl-PL" sz="3600" dirty="0" smtClean="0"/>
              <a:t>w projekcie planu ochrony TPK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04800" y="1474573"/>
            <a:ext cx="860030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Podstawy prawne: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 err="1" smtClean="0"/>
              <a:t>u.o.p</a:t>
            </a:r>
            <a:r>
              <a:rPr lang="pl-PL" sz="2000" dirty="0" smtClean="0"/>
              <a:t>. art. 105.5 „</a:t>
            </a:r>
            <a:r>
              <a:rPr lang="pl-PL" sz="2000" dirty="0"/>
              <a:t>Na terenie zarządzanym przez Państwowe Gospodarstwo Leśne Lasy Państwowe, znajdującym się w granicach parku krajobrazowego, zadania w zakresie ochrony przyrody wykonuje samodzielnie miejscowy nadleśniczy, zgodnie z ustaleniami planu ochrony parku krajobrazowego, uwzględnionym w planie urządzenia </a:t>
            </a:r>
            <a:r>
              <a:rPr lang="pl-PL" sz="2000" dirty="0" smtClean="0"/>
              <a:t>lasu” </a:t>
            </a:r>
          </a:p>
          <a:p>
            <a:pPr lvl="3"/>
            <a:r>
              <a:rPr lang="pl-PL" sz="2000" dirty="0" smtClean="0">
                <a:solidFill>
                  <a:srgbClr val="33A02C"/>
                </a:solidFill>
              </a:rPr>
              <a:t>Ustawodawca przewiduje zawarcie w </a:t>
            </a:r>
            <a:r>
              <a:rPr lang="pl-PL" sz="2000" dirty="0" err="1" smtClean="0">
                <a:solidFill>
                  <a:srgbClr val="33A02C"/>
                </a:solidFill>
              </a:rPr>
              <a:t>p.o.p.k</a:t>
            </a:r>
            <a:r>
              <a:rPr lang="pl-PL" sz="2000" dirty="0" smtClean="0">
                <a:solidFill>
                  <a:srgbClr val="33A02C"/>
                </a:solidFill>
              </a:rPr>
              <a:t> ustaleń nadających się do uwzględnienia w </a:t>
            </a:r>
            <a:r>
              <a:rPr lang="pl-PL" sz="2000" dirty="0" err="1" smtClean="0">
                <a:solidFill>
                  <a:srgbClr val="33A02C"/>
                </a:solidFill>
              </a:rPr>
              <a:t>p.u.l</a:t>
            </a:r>
            <a:r>
              <a:rPr lang="pl-PL" sz="2000" dirty="0" smtClean="0">
                <a:solidFill>
                  <a:srgbClr val="33A02C"/>
                </a:solidFill>
              </a:rPr>
              <a:t>., tj. ingerujących w materię planu urządzenia lasu </a:t>
            </a:r>
          </a:p>
          <a:p>
            <a:pPr lvl="3"/>
            <a:endParaRPr lang="pl-PL" sz="2000" dirty="0">
              <a:solidFill>
                <a:srgbClr val="33A02C"/>
              </a:solidFill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 dirty="0" err="1"/>
              <a:t>u.o.p</a:t>
            </a:r>
            <a:r>
              <a:rPr lang="pl-PL" sz="2000" dirty="0"/>
              <a:t>. </a:t>
            </a:r>
            <a:r>
              <a:rPr lang="pl-PL" sz="2000" dirty="0"/>
              <a:t>art. </a:t>
            </a:r>
            <a:r>
              <a:rPr lang="pl-PL" sz="2000" dirty="0" smtClean="0"/>
              <a:t>20.4.5 „plan ochrony dla parku krajobrazowego zawiera (…) </a:t>
            </a:r>
            <a:r>
              <a:rPr lang="pl-PL" sz="2000" dirty="0"/>
              <a:t>wskazanie obszarów udostępnianych dla </a:t>
            </a:r>
            <a:r>
              <a:rPr lang="pl-PL" sz="2000" dirty="0" smtClean="0"/>
              <a:t>(…) innych </a:t>
            </a:r>
            <a:r>
              <a:rPr lang="pl-PL" sz="2000" dirty="0"/>
              <a:t>form gospodarowania oraz określenie sposobów korzystania z </a:t>
            </a:r>
            <a:r>
              <a:rPr lang="pl-PL" sz="2000" dirty="0" smtClean="0"/>
              <a:t>tych obszarów”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7554098" y="6088559"/>
            <a:ext cx="14782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/>
              <a:t>c.d.n.</a:t>
            </a:r>
            <a:endParaRPr lang="pl-PL" sz="4400" b="1" dirty="0"/>
          </a:p>
        </p:txBody>
      </p:sp>
    </p:spTree>
    <p:extLst>
      <p:ext uri="{BB962C8B-B14F-4D97-AF65-F5344CB8AC3E}">
        <p14:creationId xmlns:p14="http://schemas.microsoft.com/office/powerpoint/2010/main" val="1034127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071" y="0"/>
            <a:ext cx="6192929" cy="6858000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0" y="18910"/>
            <a:ext cx="8229600" cy="4180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l-PL" sz="3600" smtClean="0"/>
              <a:t>Lasy TPK:</a:t>
            </a:r>
            <a:endParaRPr lang="pl-PL" sz="3600" dirty="0"/>
          </a:p>
        </p:txBody>
      </p:sp>
      <p:sp>
        <p:nvSpPr>
          <p:cNvPr id="4" name="Prostokąt 3"/>
          <p:cNvSpPr/>
          <p:nvPr/>
        </p:nvSpPr>
        <p:spPr>
          <a:xfrm>
            <a:off x="6300192" y="119927"/>
            <a:ext cx="432048" cy="216024"/>
          </a:xfrm>
          <a:prstGeom prst="rect">
            <a:avLst/>
          </a:prstGeom>
          <a:solidFill>
            <a:srgbClr val="00FE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6300192" y="384499"/>
            <a:ext cx="432048" cy="236189"/>
          </a:xfrm>
          <a:prstGeom prst="rect">
            <a:avLst/>
          </a:prstGeom>
          <a:solidFill>
            <a:srgbClr val="030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6300192" y="669236"/>
            <a:ext cx="432048" cy="239484"/>
          </a:xfrm>
          <a:prstGeom prst="rect">
            <a:avLst/>
          </a:prstGeom>
          <a:solidFill>
            <a:srgbClr val="E530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732240" y="53431"/>
            <a:ext cx="2399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Lasy Państwowe (</a:t>
            </a:r>
            <a:r>
              <a:rPr lang="pl-PL" sz="1400" dirty="0" err="1" smtClean="0"/>
              <a:t>Ndl</a:t>
            </a:r>
            <a:r>
              <a:rPr lang="pl-PL" sz="1400" dirty="0" smtClean="0"/>
              <a:t>. Gdańsk)</a:t>
            </a:r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738868" y="354860"/>
            <a:ext cx="131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lasy komunalne</a:t>
            </a:r>
            <a:endParaRPr lang="pl-PL" sz="1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738868" y="648057"/>
            <a:ext cx="1198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lasy prywatne</a:t>
            </a:r>
            <a:endParaRPr lang="pl-PL" sz="14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5555"/>
            <a:ext cx="2843808" cy="6172445"/>
          </a:xfrm>
          <a:prstGeom prst="rect">
            <a:avLst/>
          </a:prstGeom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/>
          </p:nvPr>
        </p:nvGraphicFramePr>
        <p:xfrm>
          <a:off x="1835696" y="3802254"/>
          <a:ext cx="5375447" cy="2839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66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2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93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67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9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Właściciel / zarządzający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Pow. w zarządzie (ha)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Pow. leśna (ha)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% pow. leśnej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9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Skarb Państwa / Lasy Państwowe Ndl. Gdańsk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17704,45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17169,12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95,36%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Miasto Gdańsk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179,13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177,96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0,99%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Miasto Gdynia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82,4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78,02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0,43%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6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Miasto Sopot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178,22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172,04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0,96%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6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Miasto Wejherowo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95,13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91,75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0,51%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6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Właściciele </a:t>
                      </a:r>
                      <a:r>
                        <a:rPr lang="pl-PL" sz="1400" dirty="0" smtClean="0">
                          <a:effectLst/>
                        </a:rPr>
                        <a:t>prywatni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328,51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314,77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1,75%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6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Razem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18567,84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18003,66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100,00%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56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30"/>
    </mc:Choice>
    <mc:Fallback xmlns="">
      <p:transition spd="slow" advTm="2823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910"/>
            <a:ext cx="82296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dirty="0" smtClean="0"/>
              <a:t>Lasy TPK:</a:t>
            </a:r>
            <a:endParaRPr lang="pl-PL" sz="3600" dirty="0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941362651"/>
              </p:ext>
            </p:extLst>
          </p:nvPr>
        </p:nvGraphicFramePr>
        <p:xfrm>
          <a:off x="6015" y="548680"/>
          <a:ext cx="7918786" cy="286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171368286"/>
              </p:ext>
            </p:extLst>
          </p:nvPr>
        </p:nvGraphicFramePr>
        <p:xfrm>
          <a:off x="4611596" y="3754440"/>
          <a:ext cx="3591697" cy="310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76313842"/>
              </p:ext>
            </p:extLst>
          </p:nvPr>
        </p:nvGraphicFramePr>
        <p:xfrm>
          <a:off x="0" y="3781168"/>
          <a:ext cx="3591697" cy="321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-72449" y="3433294"/>
            <a:ext cx="141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r. rzeczywista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528678" y="3385108"/>
            <a:ext cx="1455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r. potencjalna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63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219"/>
    </mc:Choice>
    <mc:Fallback xmlns="">
      <p:transition spd="slow" advTm="12721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1029" y="0"/>
            <a:ext cx="4186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Nadleśnictwo</a:t>
            </a:r>
            <a:r>
              <a:rPr lang="pl-PL" sz="2400" dirty="0" smtClean="0"/>
              <a:t> </a:t>
            </a:r>
            <a:r>
              <a:rPr lang="pl-PL" sz="3600" dirty="0" smtClean="0"/>
              <a:t>Gdańsk</a:t>
            </a:r>
          </a:p>
          <a:p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572016"/>
            <a:ext cx="83885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100% lasy ochronne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416 ha „drzewostanów referencyjnych”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 smtClean="0"/>
              <a:t>Strefy funkcjonalne wyzn. zarządzeniem Nadleśniczego: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obszar I o dominującej funkcji </a:t>
            </a:r>
            <a:r>
              <a:rPr lang="pl-PL" dirty="0" smtClean="0"/>
              <a:t>społecznej; obszar </a:t>
            </a:r>
            <a:r>
              <a:rPr lang="pl-PL" dirty="0" smtClean="0"/>
              <a:t>II o dominującej funkcji </a:t>
            </a:r>
            <a:r>
              <a:rPr lang="pl-PL" dirty="0" smtClean="0"/>
              <a:t>przyrodniczej; obszar </a:t>
            </a:r>
            <a:r>
              <a:rPr lang="pl-PL" dirty="0" smtClean="0"/>
              <a:t>III obejmujący tereny dziedzictwa </a:t>
            </a:r>
            <a:r>
              <a:rPr lang="pl-PL" dirty="0" smtClean="0"/>
              <a:t>kulturowego; obszar </a:t>
            </a:r>
            <a:r>
              <a:rPr lang="pl-PL" dirty="0" smtClean="0"/>
              <a:t>IV o dominującej funkcji gospodarczej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l-PL" dirty="0"/>
              <a:t>Plan urządzenia lasu </a:t>
            </a:r>
            <a:r>
              <a:rPr lang="pl-PL" dirty="0" smtClean="0"/>
              <a:t>2015-2024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/>
              <a:t>zał: zatrzymanie wzrostu wieku </a:t>
            </a:r>
            <a:r>
              <a:rPr lang="pl-PL" dirty="0" smtClean="0"/>
              <a:t>drzewostanów – szerokie inicjowanie cieć </a:t>
            </a:r>
            <a:r>
              <a:rPr lang="pl-PL" dirty="0" smtClean="0"/>
              <a:t>rębnych; bez </a:t>
            </a:r>
            <a:r>
              <a:rPr lang="pl-PL" dirty="0" smtClean="0"/>
              <a:t>rębni </a:t>
            </a:r>
            <a:r>
              <a:rPr lang="pl-PL" dirty="0" smtClean="0"/>
              <a:t>zupełnej; domin</a:t>
            </a:r>
            <a:r>
              <a:rPr lang="pl-PL" dirty="0" smtClean="0"/>
              <a:t>. Rb IVd z b. długim okresem odnowienia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pl-PL" dirty="0"/>
              <a:t>Praktyka </a:t>
            </a:r>
            <a:r>
              <a:rPr lang="pl-PL" dirty="0" err="1"/>
              <a:t>Ndl</a:t>
            </a:r>
            <a:r>
              <a:rPr lang="pl-PL" dirty="0"/>
              <a:t>.: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dirty="0" smtClean="0"/>
              <a:t>pozostawianie 5-10% drzewostanu nie </a:t>
            </a:r>
            <a:r>
              <a:rPr lang="pl-PL" dirty="0" smtClean="0"/>
              <a:t>wycinanego; </a:t>
            </a:r>
            <a:r>
              <a:rPr lang="pl-PL" dirty="0" err="1" smtClean="0"/>
              <a:t>pozost</a:t>
            </a:r>
            <a:r>
              <a:rPr lang="pl-PL" dirty="0" smtClean="0"/>
              <a:t>. drzew </a:t>
            </a:r>
            <a:r>
              <a:rPr lang="pl-PL" dirty="0" smtClean="0"/>
              <a:t>biocenotycznych; preferencja </a:t>
            </a:r>
            <a:r>
              <a:rPr lang="pl-PL" dirty="0" smtClean="0"/>
              <a:t>cięć częściowych i </a:t>
            </a:r>
            <a:r>
              <a:rPr lang="pl-PL" dirty="0" smtClean="0"/>
              <a:t>przerębowych</a:t>
            </a:r>
            <a:endParaRPr lang="pl-PL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293007"/>
              </p:ext>
            </p:extLst>
          </p:nvPr>
        </p:nvGraphicFramePr>
        <p:xfrm>
          <a:off x="91029" y="3794453"/>
          <a:ext cx="9144000" cy="306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4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171"/>
    </mc:Choice>
    <mc:Fallback xmlns="">
      <p:transition spd="slow" advTm="25517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5862" y="11529"/>
            <a:ext cx="3174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Lasy komunalne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62884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 smtClean="0"/>
              <a:t>Praktycznie bez cięć rębnych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 smtClean="0"/>
              <a:t>B. ekstensywna gospodarka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 smtClean="0"/>
              <a:t>Bez rozwiązań formalnych (np. uznania za ochronne)</a:t>
            </a:r>
          </a:p>
          <a:p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2492"/>
            <a:ext cx="9144000" cy="49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60"/>
    </mc:Choice>
    <mc:Fallback xmlns="">
      <p:transition spd="slow" advTm="2046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30" y="1371774"/>
            <a:ext cx="9147129" cy="555029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-5862" y="11529"/>
            <a:ext cx="286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Lasy prywatne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9512" y="540777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 smtClean="0"/>
              <a:t>Niewielkie znaczenie dla przyrody TPK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dirty="0" smtClean="0"/>
              <a:t>Standardowa gospodarka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5552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76"/>
    </mc:Choice>
    <mc:Fallback xmlns="">
      <p:transition spd="slow" advTm="10287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5862" y="11529"/>
            <a:ext cx="5572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Własne badanie: </a:t>
            </a:r>
          </a:p>
          <a:p>
            <a:r>
              <a:rPr lang="pl-PL" sz="2400" dirty="0" smtClean="0"/>
              <a:t>Martwe drzewa i mikrosiedliska nadrzewne</a:t>
            </a:r>
            <a:endParaRPr lang="pl-PL" sz="2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39102"/>
              </p:ext>
            </p:extLst>
          </p:nvPr>
        </p:nvGraphicFramePr>
        <p:xfrm>
          <a:off x="82791" y="1461917"/>
          <a:ext cx="6768751" cy="2402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60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12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7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71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71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4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Grupa drzewostanów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Razem m</a:t>
                      </a:r>
                      <a:r>
                        <a:rPr lang="pl-PL" sz="1200" baseline="30000">
                          <a:effectLst/>
                        </a:rPr>
                        <a:t>3</a:t>
                      </a:r>
                      <a:r>
                        <a:rPr lang="pl-PL" sz="1200">
                          <a:effectLst/>
                        </a:rPr>
                        <a:t>/ha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Leżące m</a:t>
                      </a:r>
                      <a:r>
                        <a:rPr lang="pl-PL" sz="1200" baseline="30000">
                          <a:effectLst/>
                        </a:rPr>
                        <a:t>3</a:t>
                      </a:r>
                      <a:r>
                        <a:rPr lang="pl-PL" sz="1200">
                          <a:effectLst/>
                        </a:rPr>
                        <a:t>/ha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Stojące całe m</a:t>
                      </a:r>
                      <a:r>
                        <a:rPr lang="pl-PL" sz="1200" baseline="30000">
                          <a:effectLst/>
                        </a:rPr>
                        <a:t>3</a:t>
                      </a:r>
                      <a:r>
                        <a:rPr lang="pl-PL" sz="1200">
                          <a:effectLst/>
                        </a:rPr>
                        <a:t>/ha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Stojące złomy m</a:t>
                      </a:r>
                      <a:r>
                        <a:rPr lang="pl-PL" sz="1200" baseline="30000">
                          <a:effectLst/>
                        </a:rPr>
                        <a:t>3</a:t>
                      </a:r>
                      <a:r>
                        <a:rPr lang="pl-PL" sz="1200">
                          <a:effectLst/>
                        </a:rPr>
                        <a:t>/ha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0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 rezerwatach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59,6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41,6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10,9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7,1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Referencyjne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35,0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20,1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9,8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5,1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5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Inne w „strefie przyrodniczej”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14,2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9,4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3,5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1,2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0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Inne &gt; 110 lat wg gat. pan.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11,2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5,2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4,9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1,1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0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Inne 91-110 lat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9,8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5,5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3,7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0,6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0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Inne 41-90 lat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10,5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5,6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3,8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1,1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0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Inne &lt; 40 lat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5,5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3,8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1,2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0,6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05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Razem lasy TPK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11,4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6,1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4,1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1,1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039" y="11529"/>
            <a:ext cx="2086961" cy="684647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1181080"/>
            <a:ext cx="2122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Zasoby martwego drewna:</a:t>
            </a:r>
            <a:endParaRPr lang="pl-PL" sz="1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4017895"/>
            <a:ext cx="5149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Zagęszczenie drzew z mikrosiedliskami:</a:t>
            </a:r>
            <a:endParaRPr lang="pl-PL" sz="14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651483"/>
              </p:ext>
            </p:extLst>
          </p:nvPr>
        </p:nvGraphicFramePr>
        <p:xfrm>
          <a:off x="82791" y="4325672"/>
          <a:ext cx="6768751" cy="2394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1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31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07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53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Grupa drzewostanów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Drzewa z mikrosiedliskami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szt./ha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 tym drzewa żywe z mikrosiedliskami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szt./ha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Drzewa martwe z mikrosiedliskami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szt./ha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W rezerwatach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55,9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35,2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20,7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7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Referencyjne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41,7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23,8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17,8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7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Inne w „strefie przyrodniczej”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27,2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27,2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0,0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7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Inne &gt; 110 lat wg gat. pan.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29,1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23,6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5,5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7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Inne 91-110 lat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24,1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18,6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5,5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7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Inne 41-90 lat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17,2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10,9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6,4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7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Inne &lt; 40 lat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9,2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6,3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2,9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7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Razem lasy TPK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22,9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16,9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6,0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8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20"/>
    </mc:Choice>
    <mc:Fallback xmlns="">
      <p:transition spd="slow" advTm="24402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5862" y="11529"/>
            <a:ext cx="5572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Własne badanie: </a:t>
            </a:r>
          </a:p>
          <a:p>
            <a:r>
              <a:rPr lang="pl-PL" sz="2400" dirty="0" smtClean="0"/>
              <a:t>Martwe drzewa i mikrosiedliska nadrzewne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039" y="11529"/>
            <a:ext cx="2086961" cy="684647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70084"/>
            <a:ext cx="6768752" cy="470968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0737" y="1268760"/>
            <a:ext cx="6207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Struktura grubościowo-gatunkowa żywych drzew z mikrosiedliskami, na tle struktury grubości wszystkich drzew: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621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62"/>
    </mc:Choice>
    <mc:Fallback xmlns="">
      <p:transition spd="slow" advTm="9336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1948</Words>
  <Application>Microsoft Office PowerPoint</Application>
  <PresentationFormat>Pokaz na ekranie (4:3)</PresentationFormat>
  <Paragraphs>348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Times New Roman</vt:lpstr>
      <vt:lpstr>Wingdings</vt:lpstr>
      <vt:lpstr>Motyw pakietu Office</vt:lpstr>
      <vt:lpstr>Opracowanie projektu planu ochrony Trójmiejskiego Parku Krajobrazowego Koncepcja ochrony walorów przyrodniczych, krajobrazowych i kulturowych Parku: Ochrona ekosystemów leśnych</vt:lpstr>
      <vt:lpstr>Prezentacja programu PowerPoint</vt:lpstr>
      <vt:lpstr>Prezentacja programu PowerPoint</vt:lpstr>
      <vt:lpstr>Lasy TPK: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Opracowanie projektu planu ochrony Trójmiejskiego Parku Krajobrazowego</dc:title>
  <dc:creator>Andrzej</dc:creator>
  <cp:lastModifiedBy>Paweł</cp:lastModifiedBy>
  <cp:revision>16</cp:revision>
  <dcterms:created xsi:type="dcterms:W3CDTF">2021-06-07T09:25:19Z</dcterms:created>
  <dcterms:modified xsi:type="dcterms:W3CDTF">2021-06-12T05:29:41Z</dcterms:modified>
</cp:coreProperties>
</file>