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8" r:id="rId2"/>
    <p:sldId id="257" r:id="rId3"/>
    <p:sldId id="274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90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89" r:id="rId36"/>
    <p:sldId id="374" r:id="rId37"/>
    <p:sldId id="375" r:id="rId38"/>
    <p:sldId id="376" r:id="rId39"/>
    <p:sldId id="377" r:id="rId40"/>
    <p:sldId id="378" r:id="rId41"/>
    <p:sldId id="380" r:id="rId42"/>
    <p:sldId id="379" r:id="rId43"/>
    <p:sldId id="381" r:id="rId44"/>
    <p:sldId id="382" r:id="rId45"/>
    <p:sldId id="383" r:id="rId46"/>
    <p:sldId id="384" r:id="rId47"/>
    <p:sldId id="385" r:id="rId48"/>
    <p:sldId id="386" r:id="rId49"/>
    <p:sldId id="387" r:id="rId50"/>
    <p:sldId id="339" r:id="rId51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ek" initials="D" lastIdx="1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>
      <p:cViewPr varScale="1">
        <p:scale>
          <a:sx n="83" d="100"/>
          <a:sy n="83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0A225-503A-4F95-973A-AE798CC023E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1876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E8203-589E-47E7-B7F9-7B25F12BABE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4359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F8284-CC4B-4079-B0E0-A798B0443C4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0024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4B01-BB96-412C-8166-7370268463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8488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39963-CA45-4317-9C46-8503114C3DE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6404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3EA94-A54D-4010-99CA-1B25EB8C3D8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5553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D3FF7-CA83-4E5C-899A-BC25E9D0885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1337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054AE-0AE8-480E-81B8-49E1E5D0DD8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1887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C11E8-B5E7-41C3-A100-4F21355B4C5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7808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ECEB7-0DD3-4514-AACF-F299BC5BA1E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4510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1BE88-EAF0-4C98-930D-36F6591D04B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0366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1FF0E80-00AB-4B50-A950-E37994B09FB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997200"/>
            <a:ext cx="8640763" cy="1614488"/>
          </a:xfrm>
        </p:spPr>
        <p:txBody>
          <a:bodyPr/>
          <a:lstStyle/>
          <a:p>
            <a:pPr eaLnBrk="1" hangingPunct="1"/>
            <a:r>
              <a:rPr lang="pl-PL" altLang="pl-PL" sz="2400" dirty="0" smtClean="0"/>
              <a:t>Projekt planu ochrony Trójmiejskiego Parku Krajobrazowego </a:t>
            </a:r>
            <a:br>
              <a:rPr lang="pl-PL" altLang="pl-PL" sz="2400" dirty="0" smtClean="0"/>
            </a:br>
            <a:r>
              <a:rPr lang="pl-PL" altLang="pl-PL" sz="2400" dirty="0" smtClean="0"/>
              <a:t/>
            </a:r>
            <a:br>
              <a:rPr lang="pl-PL" altLang="pl-PL" sz="2400" dirty="0" smtClean="0"/>
            </a:br>
            <a:r>
              <a:rPr lang="pl-PL" altLang="pl-PL" sz="2400" dirty="0" smtClean="0"/>
              <a:t>II etap konsultacji</a:t>
            </a:r>
            <a:r>
              <a:rPr lang="pl-PL" altLang="pl-PL" sz="3600" dirty="0" smtClean="0"/>
              <a:t/>
            </a:r>
            <a:br>
              <a:rPr lang="pl-PL" altLang="pl-PL" sz="3600" dirty="0" smtClean="0"/>
            </a:br>
            <a:r>
              <a:rPr lang="pl-PL" altLang="pl-PL" sz="3600" dirty="0" smtClean="0"/>
              <a:t/>
            </a:r>
            <a:br>
              <a:rPr lang="pl-PL" altLang="pl-PL" sz="3600" dirty="0" smtClean="0"/>
            </a:br>
            <a:r>
              <a:rPr lang="pl-PL" altLang="pl-PL" sz="2400" dirty="0" smtClean="0"/>
              <a:t>Wizja i wstępna koncepcja zagospodarowania przestrzennego </a:t>
            </a:r>
            <a:r>
              <a:rPr lang="pl-PL" altLang="pl-PL" sz="3600" dirty="0" smtClean="0"/>
              <a:t/>
            </a:r>
            <a:br>
              <a:rPr lang="pl-PL" altLang="pl-PL" sz="3600" dirty="0" smtClean="0"/>
            </a:br>
            <a:r>
              <a:rPr lang="pl-PL" altLang="pl-PL" sz="3600" dirty="0" smtClean="0"/>
              <a:t/>
            </a:r>
            <a:br>
              <a:rPr lang="pl-PL" altLang="pl-PL" sz="3600" dirty="0" smtClean="0"/>
            </a:br>
            <a:r>
              <a:rPr lang="pl-PL" altLang="pl-PL" sz="2000" dirty="0" smtClean="0"/>
              <a:t>Autor: Krzysztof Badora</a:t>
            </a:r>
            <a:br>
              <a:rPr lang="pl-PL" altLang="pl-PL" sz="2000" dirty="0" smtClean="0"/>
            </a:br>
            <a:r>
              <a:rPr lang="pl-PL" altLang="pl-PL" sz="2000" dirty="0" smtClean="0"/>
              <a:t>   </a:t>
            </a:r>
            <a:br>
              <a:rPr lang="pl-PL" altLang="pl-PL" sz="2000" dirty="0" smtClean="0"/>
            </a:br>
            <a:endParaRPr lang="pl-PL" altLang="pl-PL" sz="1600" dirty="0" smtClean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rgbClr val="000000"/>
              </a:solidFill>
            </a:endParaRPr>
          </a:p>
        </p:txBody>
      </p:sp>
      <p:pic>
        <p:nvPicPr>
          <p:cNvPr id="2053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09538"/>
            <a:ext cx="91281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661025"/>
            <a:ext cx="5762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C:\Users\User\Desktop\TPK\logo_napis_dol_tp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661025"/>
            <a:ext cx="6127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Obraz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5661025"/>
            <a:ext cx="49371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1700213"/>
            <a:ext cx="914400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 b="1"/>
              <a:t>A – strefy istniejących form ochrony i uwarunkowań</a:t>
            </a:r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AP – obszary i obiekty objęte ochroną z mocy ustawy o ochronie przyrody</a:t>
            </a:r>
            <a:endParaRPr lang="pl-PL" altLang="pl-PL" sz="1600"/>
          </a:p>
          <a:p>
            <a:pPr eaLnBrk="1" hangingPunct="1"/>
            <a:r>
              <a:rPr lang="pl-PL" altLang="pl-PL" sz="1600"/>
              <a:t>AP1 – rezerwaty przyrody</a:t>
            </a:r>
          </a:p>
          <a:p>
            <a:pPr eaLnBrk="1" hangingPunct="1"/>
            <a:r>
              <a:rPr lang="pl-PL" altLang="pl-PL" sz="1600"/>
              <a:t>AP1A – otuliny rezerwatów </a:t>
            </a:r>
          </a:p>
          <a:p>
            <a:pPr eaLnBrk="1" hangingPunct="1"/>
            <a:r>
              <a:rPr lang="pl-PL" altLang="pl-PL" sz="1600"/>
              <a:t>AP 2 – zespoły przyrodniczo krajobrazowe</a:t>
            </a:r>
          </a:p>
          <a:p>
            <a:pPr eaLnBrk="1" hangingPunct="1"/>
            <a:r>
              <a:rPr lang="pl-PL" altLang="pl-PL" sz="1600"/>
              <a:t>AP3 – użytki ekologiczne </a:t>
            </a:r>
          </a:p>
          <a:p>
            <a:pPr eaLnBrk="1" hangingPunct="1"/>
            <a:r>
              <a:rPr lang="pl-PL" altLang="pl-PL" sz="1600"/>
              <a:t>AP4 – obszary Natura 2000</a:t>
            </a:r>
          </a:p>
          <a:p>
            <a:pPr eaLnBrk="1" hangingPunct="1"/>
            <a:r>
              <a:rPr lang="pl-PL" altLang="pl-PL" sz="1600"/>
              <a:t>AP5 – pomniki przyrody</a:t>
            </a:r>
            <a:endParaRPr lang="pl-PL" altLang="pl-PL" sz="1600" b="1"/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AK – obszary i obiekty kulturowe objęte ochroną z mocy ustawy o ochronie zabytków</a:t>
            </a:r>
            <a:endParaRPr lang="pl-PL" altLang="pl-PL" sz="1600"/>
          </a:p>
          <a:p>
            <a:pPr eaLnBrk="1" hangingPunct="1"/>
            <a:r>
              <a:rPr lang="pl-PL" altLang="pl-PL" sz="1600"/>
              <a:t>AK1 – obiekty i obszary wpisane do rejestru zabytków </a:t>
            </a:r>
          </a:p>
          <a:p>
            <a:pPr eaLnBrk="1" hangingPunct="1"/>
            <a:r>
              <a:rPr lang="pl-PL" altLang="pl-PL" sz="1600"/>
              <a:t>AK2 – obszary wpisane do ewidencji zabytków</a:t>
            </a:r>
          </a:p>
          <a:p>
            <a:pPr eaLnBrk="1" hangingPunct="1"/>
            <a:r>
              <a:rPr lang="pl-PL" altLang="pl-PL" sz="1600"/>
              <a:t>AK2A – obiekty wpisane do ewidencji zabytków</a:t>
            </a:r>
          </a:p>
          <a:p>
            <a:pPr eaLnBrk="1" hangingPunct="1"/>
            <a:r>
              <a:rPr lang="pl-PL" altLang="pl-PL" sz="1600"/>
              <a:t>AK3 – planistyczne strefy ochrony ekspozycji</a:t>
            </a:r>
          </a:p>
          <a:p>
            <a:pPr eaLnBrk="1" hangingPunct="1"/>
            <a:r>
              <a:rPr lang="pl-PL" altLang="pl-PL" sz="1600"/>
              <a:t>AK4 – planistyczne strefy ochrony układów ruralistycznych i urbanistycznych</a:t>
            </a:r>
          </a:p>
          <a:p>
            <a:pPr eaLnBrk="1" hangingPunct="1"/>
            <a:r>
              <a:rPr lang="pl-PL" altLang="pl-PL" sz="1600"/>
              <a:t>AK5 – planistyczne strefy ochrony archeologicznej</a:t>
            </a:r>
            <a:endParaRPr lang="pl-PL" altLang="pl-PL" sz="1600" b="1"/>
          </a:p>
          <a:p>
            <a:pPr eaLnBrk="1" hangingPunct="1"/>
            <a:endParaRPr lang="pl-PL" altLang="pl-PL" sz="1600" b="1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26035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Koncepcja ochrony i kształtowania zagospodarowania w układzie przestrzennym – propozycja strefowania terenu parku </a:t>
            </a:r>
            <a:br>
              <a:rPr lang="pl-PL" altLang="pl-PL" sz="1800" b="1">
                <a:solidFill>
                  <a:schemeClr val="tx2"/>
                </a:solidFill>
              </a:rPr>
            </a:br>
            <a:r>
              <a:rPr lang="pl-PL" altLang="pl-PL" sz="1800" b="1">
                <a:solidFill>
                  <a:schemeClr val="tx2"/>
                </a:solidFill>
              </a:rPr>
              <a:t>Typologia stref ochrony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0" y="26035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Koncepcja ochrony i kształtowania zagospodarowania w układzie przestrzennym – propozycja strefowania terenu parku </a:t>
            </a:r>
            <a:br>
              <a:rPr lang="pl-PL" altLang="pl-PL" sz="1800" b="1">
                <a:solidFill>
                  <a:schemeClr val="tx2"/>
                </a:solidFill>
              </a:rPr>
            </a:br>
            <a:r>
              <a:rPr lang="pl-PL" altLang="pl-PL" sz="1800" b="1">
                <a:solidFill>
                  <a:schemeClr val="tx2"/>
                </a:solidFill>
              </a:rPr>
              <a:t>Typologia stref ochrony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07950" y="857250"/>
            <a:ext cx="90360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/>
              <a:t>AI – obszary i obiekty objęte ochroną z mocy innych aktów prawnych oraz chronione w oparciu o wewnętrzne przepisy zarządców gruntów</a:t>
            </a:r>
            <a:endParaRPr lang="pl-PL" altLang="pl-PL" sz="16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AI1 – strefy ochrony ujęć wód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AI1a – strefa ochrony bezpośredniej ujęcia wód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AI1b – strefa ochrony pośredniej wewnętrznej ujęcia wód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AI1c – strefa ochrony pośredniej zewnętrznej ujęcia wód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AI2 – lasy ochronne – badawcze, cenne, otoczenie miast, glebochronne, wodochronne, nasienne, obronne, cenne przyrodniczo, ostoje gatunków.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AI3 - gospodarstwa: specjalne, wielofunkcyjnych lasów ochronnych,  lasów komunalnych, lasów prywatnych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AI4 - strefy ochrony wzdłuż gazociągów wysokich ciśnień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AI5 - obszary funkcjonalne w Lasach Państwowych wyznaczone w ramach prowadzenia gospodarki leśnej przez nadleśniczego – powierzchnie referencyjne, obszary o dominującej funkcji społecznej, przyrodniczej, kulturowej oraz gospodarczej</a:t>
            </a:r>
            <a:endParaRPr lang="pl-PL" altLang="pl-PL" sz="1600" b="1"/>
          </a:p>
          <a:p>
            <a:pPr>
              <a:spcBef>
                <a:spcPct val="0"/>
              </a:spcBef>
              <a:buFontTx/>
              <a:buNone/>
            </a:pPr>
            <a:endParaRPr lang="pl-PL" altLang="pl-PL" sz="1600" b="1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/>
              <a:t>AA – strefy innych uwarunkowań przyrodniczych, krajobrazowych i kulturowych </a:t>
            </a:r>
            <a:endParaRPr lang="pl-PL" altLang="pl-PL" sz="16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AA1 – krajobrazy otwarte wyróżnione metodą audytu krajobrazowego o cechach priorytetowych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AA2 – ponadlokalne korytarze ekologiczne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AA3 – lokalne korytarze ekologiczne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AA4 – obszary występowania szczególnie cennych siedlisk przyrodniczych oraz siedlisk gatunków objętych ochrona prawną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/>
              <a:t>AA5 – inne szczególnie cenne obszary przyrodnicze, krajobrazowe i kulturowe zasługujące na zachowanie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981075"/>
            <a:ext cx="91440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/>
              <a:t>AA5A – inne szczególnie cenne obiekty przyrodnicze, krajobrazowe i kulturowe zasługujące na zachowanie</a:t>
            </a:r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AZ – Inne uwarunkowania  zagospodarowania przestrzennego </a:t>
            </a:r>
            <a:endParaRPr lang="pl-PL" altLang="pl-PL" sz="1600"/>
          </a:p>
          <a:p>
            <a:pPr eaLnBrk="1" hangingPunct="1"/>
            <a:r>
              <a:rPr lang="pl-PL" altLang="pl-PL" sz="1600"/>
              <a:t>AZ1 – obszary przeznaczone do zainwestowania w planach i decyzjach o warunkach zabudowy obowiązujących na dzień sporządzenia planu </a:t>
            </a:r>
          </a:p>
          <a:p>
            <a:pPr eaLnBrk="1" hangingPunct="1"/>
            <a:r>
              <a:rPr lang="pl-PL" altLang="pl-PL" sz="1600"/>
              <a:t>AZ2 – obszary wyłączone z zabudowy w pasie 100 m od linii brzegów jezior i rzek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26035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Koncepcja ochrony i kształtowania zagospodarowania w układzie przestrzennym – propozycja strefowania terenu parku </a:t>
            </a:r>
            <a:br>
              <a:rPr lang="pl-PL" altLang="pl-PL" sz="1800" b="1">
                <a:solidFill>
                  <a:schemeClr val="tx2"/>
                </a:solidFill>
              </a:rPr>
            </a:br>
            <a:r>
              <a:rPr lang="pl-PL" altLang="pl-PL" sz="1800" b="1">
                <a:solidFill>
                  <a:schemeClr val="tx2"/>
                </a:solidFill>
              </a:rPr>
              <a:t>Typologia stref ochrony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981075"/>
            <a:ext cx="91440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 b="1"/>
              <a:t>B – strefy ochrony stabilizującej i kreatywnej</a:t>
            </a:r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BS – strefy utrzymania istniejącego sposobu użytkowania terenu (ochrona stabilizująca) </a:t>
            </a:r>
            <a:endParaRPr lang="pl-PL" altLang="pl-PL" sz="1600"/>
          </a:p>
          <a:p>
            <a:pPr eaLnBrk="1" hangingPunct="1"/>
            <a:r>
              <a:rPr lang="pl-PL" altLang="pl-PL" sz="1600"/>
              <a:t>BS1 – strefy zachowania tradycyjnego krajobrazu rolniczego i innych terenów otwartych </a:t>
            </a:r>
          </a:p>
          <a:p>
            <a:pPr eaLnBrk="1" hangingPunct="1"/>
            <a:r>
              <a:rPr lang="pl-PL" altLang="pl-PL" sz="1600"/>
              <a:t>BS2 – strefy zachowania krajobrazu leśnego</a:t>
            </a:r>
          </a:p>
          <a:p>
            <a:pPr eaLnBrk="1" hangingPunct="1"/>
            <a:r>
              <a:rPr lang="pl-PL" altLang="pl-PL" sz="1600"/>
              <a:t>BS2A – strefa zachowania krajobrazu leśnego o wysokiej naturalności i naturalnej dynamice metodami: ochrony rezerwatowej, zachowania jako ekosystemów referencyjnych, bezplanową,  </a:t>
            </a:r>
          </a:p>
          <a:p>
            <a:pPr eaLnBrk="1" hangingPunct="1"/>
            <a:r>
              <a:rPr lang="pl-PL" altLang="pl-PL" sz="1600"/>
              <a:t>BS2B – strefa zachowania krajobrazu leśnego o wybitnych walorach przyrodniczych i społecznych metodami gospodarki leśnej jako gospodarstwa specjalnego w Lasach Państwowych i w lasach komunalnych</a:t>
            </a:r>
          </a:p>
          <a:p>
            <a:pPr eaLnBrk="1" hangingPunct="1"/>
            <a:r>
              <a:rPr lang="pl-PL" altLang="pl-PL" sz="1600"/>
              <a:t>BS2C – strefa zachowania krajobrazu leśnego jako mozaiki drzewostanów w warunkach wielofunkcyjnej gospodarki leśnej</a:t>
            </a:r>
          </a:p>
          <a:p>
            <a:pPr eaLnBrk="1" hangingPunct="1"/>
            <a:r>
              <a:rPr lang="pl-PL" altLang="pl-PL" sz="1600"/>
              <a:t>BS3 – strefy zachowania wód powierzchniowych, obszarów podmokłych i stref źródliskowych</a:t>
            </a:r>
          </a:p>
          <a:p>
            <a:pPr eaLnBrk="1" hangingPunct="1"/>
            <a:r>
              <a:rPr lang="pl-PL" altLang="pl-PL" sz="1600"/>
              <a:t>BS4 – strefy zachowania założeń parkowych, cmentarnych i innych terenów zieleni</a:t>
            </a:r>
            <a:endParaRPr lang="pl-PL" altLang="pl-PL" sz="1600" b="1"/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BK – strefy i miejsca zmiany istniejącego stanu środowiska przyrodniczego lub kulturowego poprzez wywołanie ukierunkowanych procesów – ochrona kreatywna</a:t>
            </a:r>
            <a:endParaRPr lang="pl-PL" altLang="pl-PL" sz="1600"/>
          </a:p>
          <a:p>
            <a:pPr eaLnBrk="1" hangingPunct="1"/>
            <a:r>
              <a:rPr lang="pl-PL" altLang="pl-PL" sz="1600"/>
              <a:t>BK1 – strefa modyfikacji (wspierania ekstensywnej) gospodarki rolnej</a:t>
            </a:r>
          </a:p>
          <a:p>
            <a:pPr eaLnBrk="1" hangingPunct="1"/>
            <a:r>
              <a:rPr lang="pl-PL" altLang="pl-PL" sz="1600"/>
              <a:t>BK2 – strefy modyfikacji gospodarki leśnej </a:t>
            </a:r>
          </a:p>
          <a:p>
            <a:pPr eaLnBrk="1" hangingPunct="1"/>
            <a:r>
              <a:rPr lang="pl-PL" altLang="pl-PL" sz="1600"/>
              <a:t>BK3 – strefy i miejsca poprawy stosunków wodnych 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26035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Koncepcja ochrony i kształtowania zagospodarowania w układzie przestrzennym – propozycja strefowania terenu parku </a:t>
            </a:r>
            <a:br>
              <a:rPr lang="pl-PL" altLang="pl-PL" sz="1800" b="1">
                <a:solidFill>
                  <a:schemeClr val="tx2"/>
                </a:solidFill>
              </a:rPr>
            </a:br>
            <a:r>
              <a:rPr lang="pl-PL" altLang="pl-PL" sz="1800" b="1">
                <a:solidFill>
                  <a:schemeClr val="tx2"/>
                </a:solidFill>
              </a:rPr>
              <a:t>Typologia stref ochrony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981075"/>
            <a:ext cx="91440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/>
              <a:t>BK4 – strefy dopuszczalnego zainwestowania - obszary zainwestowane lub wskazane do zainwestowania, w tym wszystkie na podstawie obowiązujących miejscowych planów zagospodarowania przestrzennego, decyzji o warunkach zabudowy oraz inne obszary, dla których nie wskazano zachowania przeznaczenia rolnego lub leśnego</a:t>
            </a:r>
          </a:p>
          <a:p>
            <a:pPr eaLnBrk="1" hangingPunct="1"/>
            <a:r>
              <a:rPr lang="pl-PL" altLang="pl-PL" sz="1600"/>
              <a:t>BK5 – inne strefy i miejsca aktywnych działań ochronnych, w tym zalesienia, przejścia dla zwierząt, odtwarzane korytarze ekologiczne</a:t>
            </a:r>
          </a:p>
          <a:p>
            <a:pPr eaLnBrk="1" hangingPunct="1"/>
            <a:r>
              <a:rPr lang="pl-PL" altLang="pl-PL" sz="1600"/>
              <a:t>BW – obszary wyłączone z ustaleń planu ochrony ze względu na obowiązywania przepisów odrębnych</a:t>
            </a:r>
            <a:endParaRPr lang="pl-PL" altLang="pl-PL" sz="1600" b="1"/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BX – obszary rekomendacji do dokumentów planistycznych leżące poza parkiem</a:t>
            </a:r>
            <a:endParaRPr lang="pl-PL" altLang="pl-PL" sz="1600"/>
          </a:p>
          <a:p>
            <a:pPr eaLnBrk="1" hangingPunct="1"/>
            <a:r>
              <a:rPr lang="pl-PL" altLang="pl-PL" sz="1600"/>
              <a:t>BX1 - strefa ochrony ekspozycji strefy krawędziowej</a:t>
            </a:r>
          </a:p>
          <a:p>
            <a:pPr eaLnBrk="1" hangingPunct="1"/>
            <a:r>
              <a:rPr lang="pl-PL" altLang="pl-PL" sz="1600"/>
              <a:t>BX2 – strefy zachowania korytarzy ekologicznych łączących park z innymi wielkoobszarowymi formami ochrony przyrody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26035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Koncepcja ochrony i kształtowania zagospodarowania w układzie przestrzennym – propozycja strefowania terenu parku </a:t>
            </a:r>
            <a:br>
              <a:rPr lang="pl-PL" altLang="pl-PL" sz="1800" b="1">
                <a:solidFill>
                  <a:schemeClr val="tx2"/>
                </a:solidFill>
              </a:rPr>
            </a:br>
            <a:r>
              <a:rPr lang="pl-PL" altLang="pl-PL" sz="1800" b="1">
                <a:solidFill>
                  <a:schemeClr val="tx2"/>
                </a:solidFill>
              </a:rPr>
              <a:t>Typologia stref ochrony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981075"/>
            <a:ext cx="91440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 b="1"/>
              <a:t>C – strefy rekomendacji </a:t>
            </a:r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C1 – krajobrazy wyznaczone metodą audytu krajobrazowego postulowane jako priorytetowe</a:t>
            </a:r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C2 – postulowane strefy ochrony krajobrazów w obrębie krajobrazów o cechach priorytetowych do uwzględnienia w ramach audytów krajobrazowych</a:t>
            </a:r>
            <a:r>
              <a:rPr lang="pl-PL" altLang="pl-PL" sz="1600"/>
              <a:t> – krajobrazy leśne strefy krawędziowej, krajobrazy jezior, krajobrazy rolne w rejonie Reszki – Pińskie - Krystkowo, krajobrazy zespołów wnętrz krajobrazowych dolin rzecznych</a:t>
            </a:r>
            <a:endParaRPr lang="pl-PL" altLang="pl-PL" sz="1600" b="1"/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C3 – obszary o najwyższych wartościach przyrodniczo – krajobrazowych rekomendowane do objęcia dodatkową formą ochrony prawnej</a:t>
            </a:r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C4 – obiekty o najwyższych wartościach przyrodniczo – krajobrazowych rekomendowane do objęcia dodatkową formą ochrony prawnej</a:t>
            </a:r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C5 – obiekty o najwyższych wartościach kulturowych zasługujące na objecie dodatkową forma ochrony prawnej</a:t>
            </a:r>
          </a:p>
          <a:p>
            <a:pPr eaLnBrk="1" hangingPunct="1"/>
            <a:endParaRPr lang="pl-PL" altLang="pl-PL" sz="1600" b="1"/>
          </a:p>
          <a:p>
            <a:pPr eaLnBrk="1" hangingPunct="1"/>
            <a:r>
              <a:rPr lang="pl-PL" altLang="pl-PL" sz="1600" b="1"/>
              <a:t>C6 – obszary o najwyższych walorach przyrodniczych rekomendowane do uzupełnienia sieci ekosystemów referencyjnych oraz modyfikacji stref gospodarstwa specjalnego</a:t>
            </a:r>
            <a:r>
              <a:rPr lang="pl-PL" altLang="pl-PL" sz="1600"/>
              <a:t> 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26035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Koncepcja ochrony i kształtowania zagospodarowania w układzie przestrzennym – propozycja strefowania terenu parku </a:t>
            </a:r>
            <a:br>
              <a:rPr lang="pl-PL" altLang="pl-PL" sz="1800" b="1">
                <a:solidFill>
                  <a:schemeClr val="tx2"/>
                </a:solidFill>
              </a:rPr>
            </a:br>
            <a:r>
              <a:rPr lang="pl-PL" altLang="pl-PL" sz="1800" b="1">
                <a:solidFill>
                  <a:schemeClr val="tx2"/>
                </a:solidFill>
              </a:rPr>
              <a:t>Typologia stref ochrony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549275"/>
            <a:ext cx="91440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arenR"/>
            </a:pPr>
            <a:r>
              <a:rPr lang="pl-PL" altLang="pl-PL" sz="1600"/>
              <a:t>należy utrzymać tradycyjny krajobraz rolniczy poprzez zachowanie rolniczego sposobu użytkowania gruntów; </a:t>
            </a:r>
          </a:p>
          <a:p>
            <a:pPr>
              <a:buFontTx/>
              <a:buAutoNum type="arabicParenR"/>
            </a:pPr>
            <a:endParaRPr lang="pl-PL" altLang="pl-PL" sz="1600"/>
          </a:p>
          <a:p>
            <a:r>
              <a:rPr lang="pl-PL" altLang="pl-PL" sz="1600"/>
              <a:t>2) należy ograniczyć zmiany przeznaczenia terenów rolnych na cele nierolnicze, z wprowadzeniem obligatoryjnego nie przeznaczania tych gruntów na te cele w strefach polan śródleśnych, a także na dużej polanie wejherowskiej w rejonie Reszki – Pińskie – Krystkowo, małej polanie wejherowskiej na terenach otwartych, a także w zespołach otwartych krajobrazów dolin rzecznych poza obszarami obowiązujących miejscowych planów zagospodarowania przestrzennego i decyzji o warunkach zabudowy, </a:t>
            </a:r>
          </a:p>
          <a:p>
            <a:endParaRPr lang="pl-PL" altLang="pl-PL" sz="1600"/>
          </a:p>
          <a:p>
            <a:r>
              <a:rPr lang="pl-PL" altLang="pl-PL" sz="1600"/>
              <a:t>3) na terenach łąk i gruntów ornych będących w użytkowaniu podmiotów prywatnych oraz lasów państwowych zachowuje się użytkowanie rolnicze z możliwością przekształcania gruntów ornych na łąki i pastwiska,</a:t>
            </a:r>
          </a:p>
          <a:p>
            <a:endParaRPr lang="pl-PL" altLang="pl-PL" sz="1600"/>
          </a:p>
          <a:p>
            <a:r>
              <a:rPr lang="pl-PL" altLang="pl-PL" sz="1600"/>
              <a:t>4) należy przeciwdziałać degradacji łąk, nie osuszać łąk, torfowisk i ograniczyć melioracje odwadniające; </a:t>
            </a:r>
          </a:p>
          <a:p>
            <a:endParaRPr lang="pl-PL" altLang="pl-PL" sz="1600"/>
          </a:p>
          <a:p>
            <a:r>
              <a:rPr lang="pl-PL" altLang="pl-PL" sz="1600"/>
              <a:t>5) należy kontynuować tradycyjne użytkowanie łąk, w tym fazy koszenia oraz kontynuować</a:t>
            </a:r>
          </a:p>
          <a:p>
            <a:r>
              <a:rPr lang="pl-PL" altLang="pl-PL" sz="1600"/>
              <a:t>tradycyjny wypas na pastwiskach w celu zachowania mikrosiedlisk i utrzymania właściwego</a:t>
            </a:r>
          </a:p>
          <a:p>
            <a:r>
              <a:rPr lang="pl-PL" altLang="pl-PL" sz="1600"/>
              <a:t>składu gatunkowego użytków;</a:t>
            </a:r>
          </a:p>
          <a:p>
            <a:endParaRPr lang="pl-PL" altLang="pl-PL" sz="1600"/>
          </a:p>
          <a:p>
            <a:r>
              <a:rPr lang="pl-PL" altLang="pl-PL" sz="1600"/>
              <a:t>6) zaleca się odstąpienie od sytuowania na terenie Parku ferm produkcji trzody chlewnej i drobiu (szczególnie chowu trzody chlewnej na rusztach prowadzącego do produkcji nadmiernej ilości gnojowicy) w liczbie powyżej 40 dużych jednostek przeliczeniowych inwentarza (DJP), nie dopuszcza się się ferm chowu gatunków obcych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gospodarka rolna 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/>
              <a:t>7) należy zachować istniejącą zabudowę rolniczą z możliwością jej rozbudowy, przebudowy, podnoszenia standardu użytkowego i technicznego przy stosowaniu następujących zasad: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    a) zachowanie istniejącego sposobu zagospodarowania, w tym przede wszystkim funkcji</a:t>
            </a:r>
          </a:p>
          <a:p>
            <a:pPr eaLnBrk="1" hangingPunct="1"/>
            <a:r>
              <a:rPr lang="pl-PL" altLang="pl-PL" sz="1600"/>
              <a:t>zabudowy,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    b) zachowanie istniejących warunków zabudowy, w tym przede wszystkim nie przekraczania: maksymalnego współczynnika intensywności zabudowy i minimalnego współczynnika powierzchni terenu biologicznie czynnego, wielkości działki, linii i wysokości zabudowy oraz geometrii dachu określonych w standardach zabudowy; 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8) należy utrzymać zadrzewienia i zakrzewienia ochronne na terenach rolniczych oraz przy ciekach sąsiadujących z terenami rolniczymi;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9) niezbędne jest utrzymywanie sadów przydomowych z tradycyjnymi odmianami drzew i krzewów owocowych; 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11) nie zaleca się innego przeznaczania terenu rolniczego niż pod zabudowę zagrodową, chyba że nowa zabudowa stanowi uzupełnienie tej funkcji, np. o agroturystykę;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12) nie dopuszcza się realizacji nowej zabudowy zagrodowej na gruntach organicznych;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13) nie dopuszcza się realizacji obiektów przemysłowych w strefach rolniczych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14) uwzględnia się w zagospodarowaniu cele i zasady kształtowania terenów rolnych określone w operacie ochrony ekosystemów nieleśnych 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gospodarka rolna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595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pl-PL" altLang="pl-PL" sz="1600"/>
              <a:t> konieczne jest utrzymanie istniejących kompleksów leśnych; nie należy zmieniać przeznaczenia gruntów leśnych na cele nieleśne; 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2) należy kontynuować prowadzenie gospodarki leśnej na podstawach ekologicznych w oparciu o plany urządzenia lasu poddane strategicznej ocenie oddziaływania na środowisko;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3) na terenach leśnych nie należy realizować nowych obiektów budowlanych, innych niż związane z gospodarką leśną, ochroną przyrody lub działalnością dydaktyczną, a także realizacją inwestycji celu publicznego, w szczególności infrastruktury drogowej i technicznej; dla tych ostatnich zaleca się wyznaczanie korytarzy technicznych, 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4) adaptuje się istniejącą zabudowę na terenach leśnych zrealizowaną zgodnie z przepisami odrębnymi z dopuszczeniem jej rozbudowy, podnoszenia standardu użytkowego oraz wymiany przy zachowaniu następujących zasad zabudowy i zagospodarowania terenu:</a:t>
            </a:r>
          </a:p>
          <a:p>
            <a:pPr eaLnBrk="1" hangingPunct="1"/>
            <a:endParaRPr lang="pl-PL" altLang="pl-PL" sz="1600"/>
          </a:p>
          <a:p>
            <a:pPr eaLnBrk="1" hangingPunct="1">
              <a:buFontTx/>
              <a:buAutoNum type="alphaLcParenR"/>
            </a:pPr>
            <a:r>
              <a:rPr lang="pl-PL" altLang="pl-PL" sz="1600"/>
              <a:t> zachowanie istniejącego sposobu zagospodarowania, w tym funkcji zabudowy, maksymalnego współczynnika intensywności zabudowy terenu i minimalnego współczynnika udziału powierzchni biologicznie czynnej,</a:t>
            </a:r>
          </a:p>
          <a:p>
            <a:pPr eaLnBrk="1" hangingPunct="1">
              <a:buFontTx/>
              <a:buAutoNum type="alphaLcParenR"/>
            </a:pPr>
            <a:endParaRPr lang="pl-PL" altLang="pl-PL" sz="1600"/>
          </a:p>
          <a:p>
            <a:pPr eaLnBrk="1" hangingPunct="1"/>
            <a:r>
              <a:rPr lang="pl-PL" altLang="pl-PL" sz="1600"/>
              <a:t>b) zachowanie istniejących warunków architektoniczno-urbanistycznych, w tym przede wszystkim wielkości działki oraz linii i wysokości zabudowy, szerokości elewacji frontowej oraz geometrii dachu; </a:t>
            </a:r>
          </a:p>
          <a:p>
            <a:pPr eaLnBrk="1" hangingPunct="1"/>
            <a:endParaRPr lang="pl-PL" altLang="pl-PL" sz="1600"/>
          </a:p>
          <a:p>
            <a:pPr eaLnBrk="1" hangingPunct="1"/>
            <a:endParaRPr lang="pl-PL" altLang="pl-PL" sz="160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gospodarka leśna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/>
              <a:t>5) Na terenach leśnych dopuszcza się zagospodarowanie związane z:</a:t>
            </a:r>
          </a:p>
          <a:p>
            <a:pPr eaLnBrk="1" hangingPunct="1"/>
            <a:endParaRPr lang="pl-PL" altLang="pl-PL" sz="1600"/>
          </a:p>
          <a:p>
            <a:pPr eaLnBrk="1" hangingPunct="1">
              <a:buFontTx/>
              <a:buAutoNum type="alphaLcParenR"/>
            </a:pPr>
            <a:r>
              <a:rPr lang="pl-PL" altLang="pl-PL" sz="1600"/>
              <a:t>realizacją małej architektury na potrzeby turystyki (np. wiaty, ławki itp.), </a:t>
            </a:r>
          </a:p>
          <a:p>
            <a:pPr eaLnBrk="1" hangingPunct="1">
              <a:buFontTx/>
              <a:buAutoNum type="alphaLcParenR"/>
            </a:pPr>
            <a:r>
              <a:rPr lang="pl-PL" altLang="pl-PL" sz="1600"/>
              <a:t>funkcjami ochronnymi Parku, w tym ochroną czynną,</a:t>
            </a:r>
          </a:p>
          <a:p>
            <a:pPr eaLnBrk="1" hangingPunct="1"/>
            <a:r>
              <a:rPr lang="pl-PL" altLang="pl-PL" sz="1600"/>
              <a:t>c) edukacją ekologiczną Parku,</a:t>
            </a:r>
          </a:p>
          <a:p>
            <a:pPr eaLnBrk="1" hangingPunct="1"/>
            <a:r>
              <a:rPr lang="pl-PL" altLang="pl-PL" sz="1600"/>
              <a:t>d) gospodarką leśną,</a:t>
            </a:r>
          </a:p>
          <a:p>
            <a:pPr eaLnBrk="1" hangingPunct="1"/>
            <a:r>
              <a:rPr lang="pl-PL" altLang="pl-PL" sz="1600"/>
              <a:t>e) ochroną przeciwpożarową i innymi funkcjami dotyczącymi bezpieczeństwa publicznego,</a:t>
            </a:r>
          </a:p>
          <a:p>
            <a:pPr eaLnBrk="1" hangingPunct="1"/>
            <a:r>
              <a:rPr lang="pl-PL" altLang="pl-PL" sz="1600"/>
              <a:t>f) realizacją celów publicznych określonych w ustawie o gospodarce nieruchomościami, w tym infrastrukturą drogową i techniczną,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6) Ochrona walorów przyrodniczych i krajobrazowych obszarów leśnych następuje na podstawie wskazań operatu ochrony ekosystemów leśnych 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7) Ochrona położonych w lasach lub przy granicy z lasami ekosystemów wód, torfowisk, łąk realizowana z uwzględnieniem zasad określonych w operacje ochrony ekosystemów nieleśnych </a:t>
            </a:r>
          </a:p>
          <a:p>
            <a:pPr eaLnBrk="1" hangingPunct="1"/>
            <a:endParaRPr lang="pl-PL" altLang="pl-PL" sz="160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gospodarka leśna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Strategiczne cele zagospodarowania przestrzennego – wstępna koncepcja ochrony</a:t>
            </a: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07950" y="654050"/>
            <a:ext cx="8948738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/>
              <a:t>Cele zagospodarowania przestrzennego TPK występują w powiązaniu z celami ochrony wartości przyrodniczych, historyczno-kulturowych i krajobrazowych Parku określonymi w </a:t>
            </a:r>
            <a:r>
              <a:rPr lang="pl-PL" altLang="pl-PL" sz="1600" b="1"/>
              <a:t>Uchwale Nr 143/VII/11 Sejmiku Województwa Pomorskiego z dnia 27 kwietnia 2011 r. w sprawie Trójmiejskiego Parku Krajobrazowego zmienionej Uchwałą Nr 263/XXIV/16 Sejmiku Województwa Pomorskiego z dnia 25 lipca 2016 r. o zmianie uchwały Sejmiku Województwa Pomorskiego w sprawie Trójmiejskiego Parku Krajobrazowego:</a:t>
            </a:r>
          </a:p>
          <a:p>
            <a:pPr eaLnBrk="1" hangingPunct="1"/>
            <a:r>
              <a:rPr lang="pl-PL" altLang="pl-PL" sz="1400"/>
              <a:t>1) </a:t>
            </a:r>
            <a:r>
              <a:rPr lang="pl-PL" altLang="pl-PL" sz="1600"/>
              <a:t>zachowanie zespołu form ukształtowania terenu strefy krawędziowej wysoczyzny morenowej, stanowiącej unikat morfologiczny w skali europejskiej,</a:t>
            </a:r>
          </a:p>
          <a:p>
            <a:pPr eaLnBrk="1" hangingPunct="1"/>
            <a:r>
              <a:rPr lang="pl-PL" altLang="pl-PL" sz="1600"/>
              <a:t>2) zachowanie szczególnych walorów środowiska wodnego parku, zwłaszcza jezior lobeliowych i cieków o podgórskim charakterze, </a:t>
            </a:r>
          </a:p>
          <a:p>
            <a:pPr eaLnBrk="1" hangingPunct="1"/>
            <a:r>
              <a:rPr lang="pl-PL" altLang="pl-PL" sz="1600"/>
              <a:t>3) utrzymanie pozytywnego wpływu lasów parku na warunki klimatyczne aglomeracji gdańskiej,</a:t>
            </a:r>
          </a:p>
          <a:p>
            <a:pPr eaLnBrk="1" hangingPunct="1"/>
            <a:r>
              <a:rPr lang="pl-PL" altLang="pl-PL" sz="1600"/>
              <a:t>4) zachowanie bogactwa szaty roślinnej z jej różnorodnością botaniczną i regionalną specyfiką ekosystemów leśnych i nieleśnych, zwłaszcza fitocenoz źródliskowych, torfowiskowych, łąkowych i polnych, </a:t>
            </a:r>
          </a:p>
          <a:p>
            <a:pPr eaLnBrk="1" hangingPunct="1"/>
            <a:r>
              <a:rPr lang="pl-PL" altLang="pl-PL" sz="1600"/>
              <a:t>5) dążenie do renaturalizacji zbiorowisk leśnych pod względem składu gatunkowego oraz struktury wiekowej i przestrzennej drzewostanów, </a:t>
            </a:r>
          </a:p>
          <a:p>
            <a:pPr eaLnBrk="1" hangingPunct="1"/>
            <a:r>
              <a:rPr lang="pl-PL" altLang="pl-PL" sz="1600"/>
              <a:t>6) utrzymanie różnorodności siedlisk i mikrosiedlisk warunkujących bogactwo mykoflory i fauny, </a:t>
            </a:r>
          </a:p>
          <a:p>
            <a:pPr eaLnBrk="1" hangingPunct="1"/>
            <a:r>
              <a:rPr lang="pl-PL" altLang="pl-PL" sz="1600"/>
              <a:t>7) zapewnienie warunków dla migracji fauny w obrębie parku oraz między parkiem a jego regionalnym otoczeniem oraz przeciwdziałanie fragmentacji kompleksów leśnych,</a:t>
            </a:r>
          </a:p>
          <a:p>
            <a:pPr eaLnBrk="1" hangingPunct="1"/>
            <a:r>
              <a:rPr lang="pl-PL" altLang="pl-PL" sz="1600"/>
              <a:t>8) ochrona dziedzictwa kulturowego parku, w szczególności zachowanie historycznej sieci dróg o charakterze komunikacyjnym i rekreacyjnym, układów urbanistycznych i ruralistycznych oraz zespołów architektoniczno-przyrodniczych, a także niematerialnego dziedzictwa kulturowego,</a:t>
            </a:r>
          </a:p>
          <a:p>
            <a:pPr eaLnBrk="1" hangingPunct="1"/>
            <a:r>
              <a:rPr lang="pl-PL" altLang="pl-PL" sz="1600"/>
              <a:t>9) ochrona i rewaloryzacja szczególnych wartości krajobrazowych parku, a zwłaszcza bezleśnych dolin, unikatowej ekspozycji strefy krawędziowej oraz obszarów współistnienia krajobrazu naturalnego i kulturowego</a:t>
            </a:r>
            <a:r>
              <a:rPr lang="pl-PL" altLang="pl-PL" sz="1400"/>
              <a:t> </a:t>
            </a: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1196975"/>
            <a:ext cx="91440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pl-PL" altLang="pl-PL" sz="1600"/>
              <a:t> nie wprowadzanie obcych gatunków ryb i innych organizmów do jezior, innych zbiorników i cieków przepływających przez Park;</a:t>
            </a:r>
          </a:p>
          <a:p>
            <a:pPr eaLnBrk="1" hangingPunct="1">
              <a:buFontTx/>
              <a:buAutoNum type="arabicParenR"/>
            </a:pPr>
            <a:endParaRPr lang="pl-PL" altLang="pl-PL" sz="1600"/>
          </a:p>
          <a:p>
            <a:pPr eaLnBrk="1" hangingPunct="1"/>
            <a:r>
              <a:rPr lang="pl-PL" altLang="pl-PL" sz="1600"/>
              <a:t>2) należy podtrzymywać gospodarkę rybacką i wędkarską w sposób nie zagrażający walorom przyrodniczym wód;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3) zabudowa służąca gospodarce rybackiej w tym użytkowaniu wędkarskiemu, nie powinna tworzyć negatywnych dominant we wnętrzach krajobrazowych jezior i innych zbiorników wodnych,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4) uwzględnia się w zagospodarowaniu wód oraz obszarów hydrogenicznych cele i zasady kształtowania określone w operacie ochrony ekosystemów nieleśnych </a:t>
            </a:r>
          </a:p>
          <a:p>
            <a:pPr eaLnBrk="1" hangingPunct="1"/>
            <a:endParaRPr lang="pl-PL" altLang="pl-PL" sz="1600"/>
          </a:p>
          <a:p>
            <a:pPr eaLnBrk="1" hangingPunct="1"/>
            <a:endParaRPr lang="pl-PL" altLang="pl-PL" sz="1600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gospodarka rybacka </a:t>
            </a:r>
            <a:r>
              <a:rPr lang="pl-PL" altLang="pl-PL" sz="1800" b="1"/>
              <a:t>i wodna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pl-PL" altLang="pl-PL"/>
              <a:t> W granicach obowiązujących miejscowych planów zagospodarowania przestrzennego i decyzji o warunkach zabudowy, do czasu ich zmian, pozostawia się określone funkcje rozwoju i zasady zagospodarowania.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2) Priorytetową zasadą kwalifikowania gruntów rolnych i leśnych do zmiany użytkowania powinno być dążenie do zachowania w możliwie największym stopniu charakteru krajobrazu otwartych rolno-osadniczych polan oraz dolin rzecznych w otoczeniu zwartych kompleksów leśnych, z przewagą terenów otwartych stanowiących przedpola ekspozycji. 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3) przy realizacji nowego zainwestowania należy dążyć do nie rozpraszania zabudowy. W pierwszej kolejności należy uzupełniać istniejące zagospodarowanie w lukach między zabudową, a następnie rozwijać zabudowę w nawiązaniu do istniejącej i w jej bezpośrednim sąsiedztwie.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4) Preferowane powinno być zabudowywanie terenów przyległych do już zabudowanych lub przeznaczonych do zabudowania obszarów w strefie do dwu kolejnych linii zabudowy obejmujących łączną szerokość do 100 m, o ile lokalizacja nie jest sprzeczna z przepisami odrębnymi i ma korzystne uwarunkowania ekofizjograficzne.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tereny zabudowy </a:t>
            </a:r>
          </a:p>
        </p:txBody>
      </p:sp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1773238"/>
            <a:ext cx="91440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5) Zainwestowanie wymagające zmiany przeznaczenia gruntów rolnych i leśnych na cele nierolnicze i nieleśne należy standardowo lokalizować wyłącznie poza strefami wyznaczonymi w planie ochrony, gdzie stosuje się zasadę nie przeznaczania gruntów rolnych i leśnych na inne funkcje.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6) Zasadę powyższą stosuje się w krajobrazach priorytetowych i wyróżnionych w ich obrębie strefach ochrony krajobrazu, gdzie zakaz zabudowy może być wprowadzony.</a:t>
            </a:r>
          </a:p>
          <a:p>
            <a:pPr eaLnBrk="1" hangingPunct="1"/>
            <a:endParaRPr lang="pl-PL" altLang="pl-PL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tereny zabudowy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8) Po uchyleniu albo przy zmianie miejscowych planów zagospodarowania przestrzennego i decyzji o warunkach zabudowy i zagospodarowania terenu obowiązujących w dniu wejścia w życie uchwały o planie ochrony, na obszarach objętych tymi planami i decyzjami utrzymuje się dotychczasowe przeznaczenie terenu jako preferowane oraz dopuszcza się zabudowę mieszkaniową jednorodzinną, mieszkaniowo-usługową, zagrodową, rekreacji indywidualnej lub wprowadzenie zalesień;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9) W przypadku utrzymania dotychczasowego przeznaczenia terenu:</a:t>
            </a:r>
          </a:p>
          <a:p>
            <a:pPr eaLnBrk="1" hangingPunct="1"/>
            <a:r>
              <a:rPr lang="pl-PL" altLang="pl-PL"/>
              <a:t>a) utrzymuje się dotychczasową intensywność zainwestowania, w tym:</a:t>
            </a:r>
          </a:p>
          <a:p>
            <a:pPr eaLnBrk="1" hangingPunct="1"/>
            <a:r>
              <a:rPr lang="pl-PL" altLang="pl-PL"/>
              <a:t>- powierzchnię działki budowlanej, </a:t>
            </a:r>
          </a:p>
          <a:p>
            <a:pPr eaLnBrk="1" hangingPunct="1"/>
            <a:r>
              <a:rPr lang="pl-PL" altLang="pl-PL"/>
              <a:t>- powierzchnię biologicznie czynną, </a:t>
            </a:r>
          </a:p>
          <a:p>
            <a:pPr eaLnBrk="1" hangingPunct="1"/>
            <a:r>
              <a:rPr lang="pl-PL" altLang="pl-PL"/>
              <a:t>- wysokość zabudowy,</a:t>
            </a:r>
          </a:p>
          <a:p>
            <a:pPr eaLnBrk="1" hangingPunct="1"/>
            <a:r>
              <a:rPr lang="pl-PL" altLang="pl-PL"/>
              <a:t>b) ustala się obowiązek zastosowania warunków architektoniczno-urbanistycznych określonych poniżej, a dla planów, w których nie określono wielkości działki, minimalnej powierzchni biologicznie czynnej oraz wysokości zabudowy, obowiązują dodatkowo warunki architektoniczno-urbanistyczne określone w ustaleniach do nowych planów miejscowych,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10) w przypadku nowego przeznaczenia terenu ustala się obowiązek zastosowania nowych warunków architektoniczno-urbanistycznych określonych poniżej. Zaleca się strefowanie zabudowy w granicach wyznaczonych obszarów do zainwestowania.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tereny zabudowy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/>
              <a:t>11) niezbędne jest opracowanie miejscowych planów zagospodarowania przestrzennego dla dużych jednostek rangi obrębu ewidencyjnego (wsi lub dzielnic miasta) zlokalizowanych w granicach Parku, tworzących spójną całość, uwzględniających:</a:t>
            </a:r>
          </a:p>
          <a:p>
            <a:pPr lvl="1" eaLnBrk="1" hangingPunct="1"/>
            <a:endParaRPr lang="pl-PL" altLang="pl-PL" sz="1600"/>
          </a:p>
          <a:p>
            <a:pPr lvl="1" eaLnBrk="1" hangingPunct="1"/>
            <a:r>
              <a:rPr lang="pl-PL" altLang="pl-PL" sz="1600"/>
              <a:t>a) zachowanie właściwych proporcji pomiędzy obszarami biologicznie czynnymi oraz terenami zainwestowanymi; </a:t>
            </a:r>
          </a:p>
          <a:p>
            <a:pPr lvl="1" eaLnBrk="1" hangingPunct="1"/>
            <a:r>
              <a:rPr lang="pl-PL" altLang="pl-PL" sz="1600"/>
              <a:t>b) ograniczanie rozpraszania zabudowy; </a:t>
            </a:r>
          </a:p>
          <a:p>
            <a:pPr lvl="1" eaLnBrk="1" hangingPunct="1"/>
            <a:r>
              <a:rPr lang="pl-PL" altLang="pl-PL" sz="1600"/>
              <a:t>c) strefowanie intensywności zabudowy;</a:t>
            </a:r>
          </a:p>
          <a:p>
            <a:pPr lvl="1" eaLnBrk="1" hangingPunct="1"/>
            <a:r>
              <a:rPr lang="pl-PL" altLang="pl-PL" sz="1600"/>
              <a:t>d) wyłączenie z zainwestowania terenów najcenniejszych przyrodniczo, w tym ciągów  ekologicznych zasilających lokalny system przyrodniczy oraz siedlisk przyrodniczych i stanowisk gatunków podlegających ochronie.</a:t>
            </a:r>
          </a:p>
          <a:p>
            <a:pPr lvl="1" eaLnBrk="1" hangingPunct="1"/>
            <a:endParaRPr lang="pl-PL" altLang="pl-PL" sz="1600"/>
          </a:p>
          <a:p>
            <a:pPr lvl="1" eaLnBrk="1" hangingPunct="1"/>
            <a:endParaRPr lang="pl-PL" altLang="pl-PL" sz="1600"/>
          </a:p>
          <a:p>
            <a:pPr lvl="1" eaLnBrk="1" hangingPunct="1"/>
            <a:r>
              <a:rPr lang="pl-PL" altLang="pl-PL" sz="1600"/>
              <a:t>12) Dopuszcza się rozbudowę, podnoszenie standardu użytkowego i technicznego oraz wymianę istniejącej zabudowy zrealizowanej zgodnie z obowiązującymi przepisami przy zastosowaniu następujących zasad zabudowy i zagospodarowania terenu:</a:t>
            </a:r>
          </a:p>
          <a:p>
            <a:pPr lvl="1" eaLnBrk="1" hangingPunct="1"/>
            <a:endParaRPr lang="pl-PL" altLang="pl-PL" sz="1600"/>
          </a:p>
          <a:p>
            <a:pPr lvl="1" eaLnBrk="1" hangingPunct="1"/>
            <a:r>
              <a:rPr lang="pl-PL" altLang="pl-PL" sz="1600"/>
              <a:t>a) zaleca się zachowanie dotychczasowego przeznaczenia i sposobu użytkowania terenu;</a:t>
            </a:r>
          </a:p>
          <a:p>
            <a:pPr lvl="1" eaLnBrk="1" hangingPunct="1"/>
            <a:r>
              <a:rPr lang="pl-PL" altLang="pl-PL" sz="1600"/>
              <a:t>b) dopuszcza się adaptację zabudowy mieszkaniowej, usługowej i zagrodowej na cele zgodne z funkcjami Parku;</a:t>
            </a:r>
          </a:p>
          <a:p>
            <a:pPr lvl="1" eaLnBrk="1" hangingPunct="1"/>
            <a:r>
              <a:rPr lang="pl-PL" altLang="pl-PL" sz="1600"/>
              <a:t>c) zaleca się rewaloryzację starych zabudowań zgodnie ze stylem budownictwa regionalnego;</a:t>
            </a:r>
          </a:p>
          <a:p>
            <a:pPr lvl="1" eaLnBrk="1" hangingPunct="1"/>
            <a:r>
              <a:rPr lang="pl-PL" altLang="pl-PL" sz="1600"/>
              <a:t>d) nakazuje się stopniową eliminację substandardowych i dysharmonijnych elementów zagospodarowania.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tereny zabudowy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/>
              <a:t>13) Dla wszystkich terenów planowanej nowej zabudowy wyznaczonych w studiach uwarunkowań i kierunków zagospodarowania przestrzennego oraz stref dopuszczonego zainwestowania wyznaczonych w planie ochrony, dla których z chwilą wejścia w życie uchwały brak jest obowiązujących miejscowych planów zagospodarowania przestrzennego, ustala się następujące warunki architektoniczno-urbanistyczne budowy, rozbudowy, podnoszenia standardu użytkowego i technicznego oraz wymiany zainwestowania:</a:t>
            </a:r>
          </a:p>
          <a:p>
            <a:pPr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a) nieprzekraczalna linia zabudowy wynosi minimum 20 m od linii rozgraniczającej tereny leśne,</a:t>
            </a:r>
          </a:p>
          <a:p>
            <a:pPr lvl="2" eaLnBrk="1" hangingPunct="1"/>
            <a:r>
              <a:rPr lang="pl-PL" altLang="pl-PL" sz="1600"/>
              <a:t>b) minimalna powierzchnia nowo wydzielanej działki wynosi:</a:t>
            </a:r>
          </a:p>
          <a:p>
            <a:pPr eaLnBrk="1" hangingPunct="1"/>
            <a:r>
              <a:rPr lang="pl-PL" altLang="pl-PL" sz="1600"/>
              <a:t>  - dla zabudowy mieszkaniowej jednorodzinnej, mieszkaniowo-usługowej i usługowej – 1000 m2 (preferowana 1500 m2),</a:t>
            </a:r>
          </a:p>
          <a:p>
            <a:pPr eaLnBrk="1" hangingPunct="1"/>
            <a:r>
              <a:rPr lang="pl-PL" altLang="pl-PL" sz="1600"/>
              <a:t>  - dla zabudowy produkcyjno-usługowej – 2000 m2,</a:t>
            </a:r>
          </a:p>
          <a:p>
            <a:pPr eaLnBrk="1" hangingPunct="1"/>
            <a:r>
              <a:rPr lang="pl-PL" altLang="pl-PL" sz="1600"/>
              <a:t>  - dla zabudowy rekreacji indywidualnej – 1500 m2,</a:t>
            </a:r>
          </a:p>
          <a:p>
            <a:pPr eaLnBrk="1" hangingPunct="1"/>
            <a:r>
              <a:rPr lang="pl-PL" altLang="pl-PL" sz="1600"/>
              <a:t>  - dla zabudowy zagrodowej – wielkość działki określają przepisy szczególne;</a:t>
            </a:r>
          </a:p>
          <a:p>
            <a:pPr lvl="2" eaLnBrk="1" hangingPunct="1"/>
            <a:r>
              <a:rPr lang="pl-PL" altLang="pl-PL" sz="1600"/>
              <a:t>c) minimalna powierzchnia biologicznie czynna wynosi:</a:t>
            </a:r>
          </a:p>
          <a:p>
            <a:pPr eaLnBrk="1" hangingPunct="1"/>
            <a:r>
              <a:rPr lang="pl-PL" altLang="pl-PL" sz="1600"/>
              <a:t>  - dla zabudowy mieszkaniowej jednorodzinnej, mieszkaniowo-usługowej, usługowej i zagrodowej - 70%, z zastrzeżeniem, że dla zabudowy usług sportu, turystyki i rekreacji – 50% powierzchni działki, </a:t>
            </a:r>
          </a:p>
          <a:p>
            <a:pPr eaLnBrk="1" hangingPunct="1"/>
            <a:r>
              <a:rPr lang="pl-PL" altLang="pl-PL" sz="1600"/>
              <a:t>  - dla zabudowy rekreacji indywidualnej – 70% powierzchni działki, preferowana 90%; </a:t>
            </a:r>
          </a:p>
          <a:p>
            <a:pPr eaLnBrk="1" hangingPunct="1"/>
            <a:r>
              <a:rPr lang="pl-PL" altLang="pl-PL" sz="1600"/>
              <a:t>  - dla zabudowy produkcyjno – usługowej – 30% powierzchni działki;</a:t>
            </a:r>
          </a:p>
          <a:p>
            <a:pPr lvl="2" eaLnBrk="1" hangingPunct="1"/>
            <a:r>
              <a:rPr lang="pl-PL" altLang="pl-PL" sz="1600"/>
              <a:t>d) nie dopuszcza się wprowadzania nowej zabudowy wielorodzinnej oraz zabudowy jednorodzinnej szeregowej;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tereny zabudowy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/>
            <a:r>
              <a:rPr lang="pl-PL" altLang="pl-PL" sz="1600"/>
              <a:t>e) maksymalna wysokość zabudowy wynosi:</a:t>
            </a:r>
          </a:p>
          <a:p>
            <a:pPr lvl="2" eaLnBrk="1" hangingPunct="1"/>
            <a:r>
              <a:rPr lang="pl-PL" altLang="pl-PL" sz="1600"/>
              <a:t>  - 10 metrów dla zabudowy zagrodowej, mieszkaniowej, mieszkaniowo-usługowej i rekreacyjnej (preferowana wysokość 8 m), tj. dwie kondygnacje, w tym użytkowe poddasze, </a:t>
            </a:r>
          </a:p>
          <a:p>
            <a:pPr lvl="2" eaLnBrk="1" hangingPunct="1"/>
            <a:r>
              <a:rPr lang="pl-PL" altLang="pl-PL" sz="1600"/>
              <a:t>  - 12 m dla zabudowy usługowej i produkcyjno-usługowej (preferowana wysokość dla zabudowy usługowej 10 m) – nie dotyczy kominów i masztów urządzeń infrastruktury technicznej,</a:t>
            </a:r>
          </a:p>
          <a:p>
            <a:pPr lvl="2" eaLnBrk="1" hangingPunct="1"/>
            <a:r>
              <a:rPr lang="pl-PL" altLang="pl-PL" sz="1600"/>
              <a:t>  - dla budynków użyteczności publicznej oraz obiektów budowlanych związanych z ochroną przyrody, bezpieczeństwem publicznym oraz ochroną lasów dopuszcza się wyższą wysokość zabudowy, jednak minimalną dla specyfiki danej funkcji;</a:t>
            </a:r>
          </a:p>
          <a:p>
            <a:pPr lvl="2" eaLnBrk="1" hangingPunct="1"/>
            <a:r>
              <a:rPr lang="pl-PL" altLang="pl-PL" sz="1600"/>
              <a:t>f) nie dopuszcza się dachów innych niż symetryczne kalenicowe, preferowane dachy dwuspadowe proste; w przypadku dachów wielospadowych kalenica głównej bryły dachu nie może być krótsza niż połowa długości tej bryły; kąt nachylenia połaci dachowych 35-45° z dopuszczalną tolerancją 5%;</a:t>
            </a:r>
          </a:p>
          <a:p>
            <a:pPr lvl="2" eaLnBrk="1" hangingPunct="1"/>
            <a:r>
              <a:rPr lang="pl-PL" altLang="pl-PL" sz="1600"/>
              <a:t>g) nie dopuszcza się okien innych niż o podziałach symetrycznych;</a:t>
            </a:r>
          </a:p>
          <a:p>
            <a:pPr lvl="2" eaLnBrk="1" hangingPunct="1"/>
            <a:r>
              <a:rPr lang="pl-PL" altLang="pl-PL" sz="1600"/>
              <a:t>h) nakazuje się stosowanie stonowanej kolorystyki elewacji, preferuje się kolory biały, jasnoszary i pastelowe;</a:t>
            </a:r>
          </a:p>
          <a:p>
            <a:pPr lvl="2" eaLnBrk="1" hangingPunct="1"/>
            <a:r>
              <a:rPr lang="pl-PL" altLang="pl-PL" sz="1600"/>
              <a:t>i) zaleca się wykonanie pokrycia dachowego z dachówki ceramicznej w kolorze czarnym, czerwonym oraz szarym, w nawiązaniu do zastosowanej na sąsiednich działkach; poza historycznymi zespołami ruralistycznymi i urbanistycznymi dopuszcza się pokrycie z blachy dachówkopodobnej w analogicznej kolorystyce;</a:t>
            </a:r>
          </a:p>
          <a:p>
            <a:pPr lvl="2" eaLnBrk="1" hangingPunct="1"/>
            <a:r>
              <a:rPr lang="pl-PL" altLang="pl-PL" sz="1600"/>
              <a:t>j) nie dopuszcza się ogrodzeń wyższych niż 2,2 m i z betonowych materiałów prefabrykowanych oraz</a:t>
            </a:r>
            <a:r>
              <a:rPr lang="pl-PL" altLang="pl-PL" sz="1600" b="1"/>
              <a:t> </a:t>
            </a:r>
            <a:r>
              <a:rPr lang="pl-PL" altLang="pl-PL" sz="1600"/>
              <a:t>ogrodzeń innych niż ażurowe z wyłączeniem murków wykonanych z lokalnego kamienia polodowcowego, zaleca się ogrodzenia z podmurówką i słupami wykonanymi z miejscowego kamienia; 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tereny zabudowy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/>
            <a:r>
              <a:rPr lang="pl-PL" altLang="pl-PL" sz="1600"/>
              <a:t>k) zaleca się następujące warunki kształtowania zespołów zabudowy:</a:t>
            </a:r>
          </a:p>
          <a:p>
            <a:pPr eaLnBrk="1" hangingPunct="1"/>
            <a:r>
              <a:rPr lang="pl-PL" altLang="pl-PL" sz="1600"/>
              <a:t>  - do 20 działek w zespole zabudowy,</a:t>
            </a:r>
          </a:p>
          <a:p>
            <a:pPr eaLnBrk="1" hangingPunct="1"/>
            <a:r>
              <a:rPr lang="pl-PL" altLang="pl-PL" sz="1600"/>
              <a:t>  - realizacja w obrębie zespołów zabudowy ogólnodostępnych terenów rekreacyjnych i zieleni,</a:t>
            </a:r>
          </a:p>
          <a:p>
            <a:pPr eaLnBrk="1" hangingPunct="1"/>
            <a:r>
              <a:rPr lang="pl-PL" altLang="pl-PL" sz="1600"/>
              <a:t>  - ujednolicenie kształtu i kolorystyki budynków oraz rodzaju ogrodzeń w ramach poszczególnych zespołów zabudowy, preferowanie kamienia lokalnego w ogrodzeniach,</a:t>
            </a:r>
          </a:p>
          <a:p>
            <a:pPr eaLnBrk="1" hangingPunct="1"/>
            <a:r>
              <a:rPr lang="pl-PL" altLang="pl-PL" sz="1600"/>
              <a:t>  - izolowanie zielenią zespołów zabudowy,</a:t>
            </a:r>
          </a:p>
          <a:p>
            <a:pPr eaLnBrk="1" hangingPunct="1"/>
            <a:r>
              <a:rPr lang="pl-PL" altLang="pl-PL" sz="1600"/>
              <a:t>  - ograniczenie ekspozycji nowej zabudowy od strony ciągów i punktów widokowych na i z terenu Parku;</a:t>
            </a:r>
          </a:p>
          <a:p>
            <a:pPr lvl="2" eaLnBrk="1" hangingPunct="1"/>
            <a:r>
              <a:rPr lang="pl-PL" altLang="pl-PL" sz="1600"/>
              <a:t>a) dla zabudowy usług turystyki i rekreacji dopuszcza się maksymalnie 100 miejsc noclegowych w jednym zespole zabudowy (obiekcie);  </a:t>
            </a:r>
          </a:p>
          <a:p>
            <a:pPr lvl="2" eaLnBrk="1" hangingPunct="1"/>
            <a:r>
              <a:rPr lang="pl-PL" altLang="pl-PL" sz="1600"/>
              <a:t>b) dla terenów zieleni urządzonej przyjmuje się następujące zasady zagospodarowania:</a:t>
            </a:r>
          </a:p>
          <a:p>
            <a:pPr eaLnBrk="1" hangingPunct="1"/>
            <a:r>
              <a:rPr lang="pl-PL" altLang="pl-PL" sz="1600"/>
              <a:t>  - nie dopuszcza się zmiany przeznaczenia na inne cele, </a:t>
            </a:r>
          </a:p>
          <a:p>
            <a:pPr eaLnBrk="1" hangingPunct="1"/>
            <a:r>
              <a:rPr lang="pl-PL" altLang="pl-PL" sz="1600"/>
              <a:t>  - ustala się obowiązek utrzymania minimalnej powierzchni biologicznie czynnej 80%.</a:t>
            </a:r>
          </a:p>
          <a:p>
            <a:pPr eaLnBrk="1" hangingPunct="1"/>
            <a:endParaRPr lang="pl-PL" altLang="pl-PL" sz="1600"/>
          </a:p>
          <a:p>
            <a:pPr eaLnBrk="1" hangingPunct="1"/>
            <a:r>
              <a:rPr lang="pl-PL" altLang="pl-PL" sz="1600"/>
              <a:t>14) Na  wszystkich terenach przeznaczonych pod rozwój zainwestowania należy zachować istniejące lasy i zadrzewienia z dopuszczeniem na przeznaczenie ich na rozwój ogólnodostępnych terenów rekreacyjnych.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tereny zabudowy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595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/>
            <a:r>
              <a:rPr lang="pl-PL" altLang="pl-PL" sz="1600"/>
              <a:t>15) Na terenach rolnych dopuszcza się realizację nowej zabudowy zagrodowej, z uwzględnieniem warunków wynikających z przepisów odrębnych oraz określonych powyżej.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16) Nie dopuszcza się wtórnego podziału działek budowlanych na mniejsze niż o powierzchni określonej w planie ochrony dla poszczególnych funkcji terenu.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17) Nie dopuszcza się ogrodzenia działek pozostających w użytkowaniu rolniczym i leśnym, z wyłączeniem czasowego grodzenia nowo założonych upraw leśnych oraz sadów, dla których dopuszcza się grodzenie zgodnie z warunkami określonymi powyżej. 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18) Niezbędne jest zainicjowanie przez służby Parku opracowania studium architektonicznego dla terenu Parku określającego katalog postulowanych rozwiązań architektonicznych w odniesieniu do podstawowych rodzajów zabudowy oraz wybranych obiektów małej architektury. 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19) Należy wzmocnić kontrolę w zakresie zachowania lub przywracania ładu przestrzennego w krajobrazie oraz zintensyfikować stały nadzór nad przestrzeganiem dyscypliny budowlanej.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20) Niezbędne jest zainicjowanie przez służby Parku opracowania katalogu ogrodów przydomowych określającego tradycyjne wzorce ogrodów i ich współczesne adaptacje oraz zasady postulowanego doboru gatunkowego roślin ozdobnych.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Kierunki i zasady gospodarki przestrzennej – tereny zabudowy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-252413" y="908050"/>
            <a:ext cx="9144001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/>
            <a:r>
              <a:rPr lang="pl-PL" altLang="pl-PL"/>
              <a:t>1) Turystyczne, rekreacyjne i edukacyjne udostępnianie Parku powinno być podporządkowane ochronie wartości przyrodniczych, krajobrazowych i kulturowych;</a:t>
            </a:r>
          </a:p>
          <a:p>
            <a:pPr lvl="2" eaLnBrk="1" hangingPunct="1"/>
            <a:endParaRPr lang="pl-PL" altLang="pl-PL"/>
          </a:p>
          <a:p>
            <a:pPr lvl="2" eaLnBrk="1" hangingPunct="1"/>
            <a:r>
              <a:rPr lang="pl-PL" altLang="pl-PL"/>
              <a:t>2) Rodzaj, formy i wielkość zagospodarowania turystycznego, rekreacyjnego i edukacyjnego muszą być dostosowane do rodzaju i stopnia odporności na degradację elementów środowiska przyrodniczego, a także chłonności turystyczno-rekreacyjnej Parku;</a:t>
            </a:r>
          </a:p>
          <a:p>
            <a:pPr lvl="2" eaLnBrk="1" hangingPunct="1"/>
            <a:endParaRPr lang="pl-PL" altLang="pl-PL"/>
          </a:p>
          <a:p>
            <a:pPr lvl="2" eaLnBrk="1" hangingPunct="1"/>
            <a:r>
              <a:rPr lang="pl-PL" altLang="pl-PL"/>
              <a:t>3) Działania w zakresie edukacji ekologicznej powinny koncentrować się na organizowaniu zajęć, programów oraz imprez turystyczno-edukacyjnych, a także na przygotowywaniu i rozpowszechnianiu materiałów edukacyjnych, w tym przewodników turystyczno-ekologicznych</a:t>
            </a:r>
          </a:p>
          <a:p>
            <a:pPr lvl="2" eaLnBrk="1" hangingPunct="1"/>
            <a:endParaRPr lang="pl-PL" altLang="pl-PL"/>
          </a:p>
          <a:p>
            <a:pPr lvl="2" eaLnBrk="1" hangingPunct="1"/>
            <a:r>
              <a:rPr lang="pl-PL" altLang="pl-PL"/>
              <a:t>4) Określa się priorytet sytuowania form zagospodarowania rekreacyjno-sportowo-wypoczynkowego na terenach przyległych do Parku, w szczególności od strony strefy krawędziowej, a także pozostawienie  terenów leśnych i otwartych dolin rzecznych Parku w ekstensywnym użytkowaniu  rekreacyjnym powiązanym ze zwiedzaniem walorów przyrodniczych, krajobrazowych i historyczno-kulturowych po urządzonych szlakach turystycznych i ścieżkach przyrodniczo-edukacyjnych. </a:t>
            </a:r>
          </a:p>
          <a:p>
            <a:pPr lvl="2" eaLnBrk="1" hangingPunct="1"/>
            <a:endParaRPr lang="pl-PL" altLang="pl-PL"/>
          </a:p>
          <a:p>
            <a:pPr lvl="2" eaLnBrk="1" hangingPunct="1"/>
            <a:endParaRPr lang="pl-PL" altLang="pl-PL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udostępnienia terenu parku dla celów naukowych, edukacyjnych, turystycznych i rekreacyjnych 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07950" y="1484313"/>
            <a:ext cx="8948738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Wszystkie cele z Uchwały mają związek bezpośredni lub pośredni z kształtowaniem struktury przestrzennej i sposobem zagospodarowania Parku.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 </a:t>
            </a:r>
          </a:p>
          <a:p>
            <a:pPr eaLnBrk="1" hangingPunct="1"/>
            <a:r>
              <a:rPr lang="pl-PL" altLang="pl-PL"/>
              <a:t>Nadrzędnym celem zagospodarowania Trójmiejskiego Parku Krajobrazowego jest rozwój i zagospodarowanie struktury funkcjonalnej i przestrzennej umożliwiającej zachowanie walorów przyrodniczych, kulturowych i krajobrazowych Parku, w tym dostosowanie sposobu i intensywności zagospodarowania do istniejących uwarunkowań przyrodniczych i historyczno-kulturowych oraz krajobrazowych. 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107950" y="188913"/>
            <a:ext cx="89281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Strategiczne cele zagospodarowania przestrzennego – wstępna koncepcja ochrony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/>
            <a:r>
              <a:rPr lang="pl-PL" altLang="pl-PL"/>
              <a:t>4) Dla celów naukowych powinny obowiązywać następujące zasady udostępniania:</a:t>
            </a:r>
          </a:p>
          <a:p>
            <a:pPr lvl="2" eaLnBrk="1" hangingPunct="1"/>
            <a:r>
              <a:rPr lang="pl-PL" altLang="pl-PL"/>
              <a:t> </a:t>
            </a:r>
          </a:p>
          <a:p>
            <a:pPr lvl="2" eaLnBrk="1" hangingPunct="1">
              <a:buFontTx/>
              <a:buAutoNum type="alphaLcParenR"/>
            </a:pPr>
            <a:r>
              <a:rPr lang="pl-PL" altLang="pl-PL"/>
              <a:t>zaleca się, w przypadku prowadzenia badań na obszarze Parku, powiadomienie i uzyskanie zgody właściciela, zarządzającego lub sprawującego nadzór nad danym obiektem; </a:t>
            </a:r>
          </a:p>
          <a:p>
            <a:pPr lvl="2" eaLnBrk="1" hangingPunct="1">
              <a:buFontTx/>
              <a:buAutoNum type="alphaLcParenR"/>
            </a:pPr>
            <a:r>
              <a:rPr lang="pl-PL" altLang="pl-PL"/>
              <a:t>zaleca się współdziałanie instytucji i osób prowadzących badania naukowe z organem zarządzającym Trójmiejskim Parkiem Krajobrazowym, w tym udostępnianie mu uzyskanych wyników badań oraz wynikających z nich wniosków końcowych.</a:t>
            </a:r>
          </a:p>
          <a:p>
            <a:pPr lvl="2" eaLnBrk="1" hangingPunct="1"/>
            <a:endParaRPr lang="pl-PL" altLang="pl-PL"/>
          </a:p>
          <a:p>
            <a:pPr lvl="2" eaLnBrk="1" hangingPunct="1"/>
            <a:r>
              <a:rPr lang="pl-PL" altLang="pl-PL"/>
              <a:t>5) Dla celów edukacyjnych i dydaktycznych:</a:t>
            </a:r>
          </a:p>
          <a:p>
            <a:pPr lvl="2" eaLnBrk="1" hangingPunct="1"/>
            <a:endParaRPr lang="pl-PL" altLang="pl-PL"/>
          </a:p>
          <a:p>
            <a:pPr lvl="2" eaLnBrk="1" hangingPunct="1">
              <a:buFontTx/>
              <a:buAutoNum type="alphaLcParenR"/>
            </a:pPr>
            <a:r>
              <a:rPr lang="pl-PL" altLang="pl-PL"/>
              <a:t>zaleca się, w przypadku prowadzenia edukacji na obszarze Parku, powiadomienie i uzyskanie zgody właściciela, zarządzającego lub sprawującego nadzór nad danym obiektem; </a:t>
            </a:r>
          </a:p>
          <a:p>
            <a:pPr lvl="2" eaLnBrk="1" hangingPunct="1">
              <a:buFontTx/>
              <a:buAutoNum type="alphaLcParenR"/>
            </a:pPr>
            <a:r>
              <a:rPr lang="pl-PL" altLang="pl-PL"/>
              <a:t>preferuje się prowadzenie edukacji w oparciu o ścieżki edukacyjne oraz punkty edukacji historyczno-kulturowej i przyrodniczej; </a:t>
            </a:r>
          </a:p>
          <a:p>
            <a:pPr lvl="2" eaLnBrk="1" hangingPunct="1">
              <a:buFontTx/>
              <a:buAutoNum type="alphaLcParenR"/>
            </a:pPr>
            <a:r>
              <a:rPr lang="pl-PL" altLang="pl-PL"/>
              <a:t>korzystanie ze ścieżek dydaktycznych powinno odbywać się zgodnie z regulaminem opracowanym przez urządzającego ścieżki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udostępnienia terenu parku dla celów naukowych, edukacyjnych, turystycznych i rekreacyjnych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595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/>
            <a:r>
              <a:rPr lang="pl-PL" altLang="pl-PL" sz="1600"/>
              <a:t>6) Określa się następujące sposoby oraz zakres prac związany z udostępnianiem Parku dla celów turystycznych i rekreacyjnych, obowiązujące na terenie całego Parku lub na wskazanych obszarach, o ile przepisy odrębne nie stanowią inaczej: 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a) na terenie Parku preferuje się następujące rodzaje turystyki:</a:t>
            </a:r>
          </a:p>
          <a:p>
            <a:pPr lvl="2" eaLnBrk="1" hangingPunct="1"/>
            <a:r>
              <a:rPr lang="pl-PL" altLang="pl-PL" sz="1600"/>
              <a:t>  - turystyka poznawcza: przyrodnicza i  historyczno-kulturowa, w tym religijna,   </a:t>
            </a:r>
          </a:p>
          <a:p>
            <a:pPr lvl="2" eaLnBrk="1" hangingPunct="1"/>
            <a:r>
              <a:rPr lang="pl-PL" altLang="pl-PL" sz="1600"/>
              <a:t>  - agroturystyka, </a:t>
            </a:r>
          </a:p>
          <a:p>
            <a:pPr lvl="2" eaLnBrk="1" hangingPunct="1"/>
            <a:r>
              <a:rPr lang="pl-PL" altLang="pl-PL" sz="1600"/>
              <a:t>  - turystyka kwalifikowana: piesza, rowerowa, wodna, wędkarska, konna i narciarska, </a:t>
            </a:r>
          </a:p>
          <a:p>
            <a:pPr lvl="2" eaLnBrk="1" hangingPunct="1"/>
            <a:r>
              <a:rPr lang="pl-PL" altLang="pl-PL" sz="1600"/>
              <a:t>  - geoturystyka;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b) biwakowanie jest możliwe jedynie w miejscach do tego wyznaczonych lub innych miejscach po uzyskaniu zgody właściciela lub zarządzającego terenem, przy przestrzeganiu przepisów odrębnych;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c) utrzymuje się przebieg istniejących szlaków turystyki pieszej, rowerowej i ścieżek edukacyjnych oraz zaleca się renowację i uzupełnienie towarzyszących im elementów infrastruktury turystycznej; 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d) dopuszcza się korekty przebiegu istniejących szlaków turystycznych i ścieżek edukacyjnych;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e) nie zaleca się tworzenia nowych szlaków, obszarów i obiektów zagospodarowania turystycznego;</a:t>
            </a:r>
          </a:p>
          <a:p>
            <a:pPr lvl="2" eaLnBrk="1" hangingPunct="1"/>
            <a:endParaRPr lang="pl-PL" altLang="pl-PL" sz="1600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udostępnienia terenu parku dla celów naukowych, edukacyjnych, turystycznych i rekreacyjnych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1052513"/>
            <a:ext cx="9144000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8675" indent="-3714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85875" indent="-3714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43075" indent="-3714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00275" indent="-3714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475" indent="-371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14675" indent="-371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71875" indent="-371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9075" indent="-371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/>
            <a:r>
              <a:rPr lang="pl-PL" altLang="pl-PL" sz="1600"/>
              <a:t>f) dopuszcza się wyposażenie istniejących szlaków turystycznych i ścieżek edukacyjnych w elementy małej architektury, w tym miejsca odpoczynku z zadaszeniem, kładki, pomosty, itp. pod warunkiem, że służą one przeciwdziałaniu zagrożeniom gleb, roślinności i rzeźby terenu, a także nie degradują one walorów przyrodniczych i krajobrazowych;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g) nakazuje się stałe podnoszenie standardu technicznego, w tym w zakresie ochrony środowiska, bazy noclegowej i gastronomicznej, parkingów oraz innych elementów infrastruktury turystycznej;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h) zaleca się rozmieszczenie tablic informacyjnych i drogowskazów w miejscach węzłów koncentracji infrastruktury i ruchu turystycznego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i) zakazuje się w krajobrazach o cechach priorytetowych sytuowania powierzchniowego zagospodarowania sportowo-rekreacyjnego, takiego jak siłownie na wolnym powietrzu, place treningowe z wyposażeniem rekreacji rowerowej,  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j) nie zaleca się tworzenia nowych szlaków i ścieżek turystycznych w strefie krawędziowej wysoczyzny, 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k) nakazuje się ograniczenie infrastruktury turystycznej towarzyszącej szlakom i ścieżkom edukacyjnym do niezbędnego minimum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udostępnienia terenu parku dla celów naukowych, edukacyjnych, turystycznych i rekreacyjnych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-900113" y="409575"/>
            <a:ext cx="10044113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>
              <a:buFontTx/>
              <a:buAutoNum type="arabicParenR"/>
            </a:pPr>
            <a:r>
              <a:rPr lang="pl-PL" altLang="pl-PL" sz="1600"/>
              <a:t> nakazuje się wyposażenie wszystkich obiektów budowlanych wytwarzających ścieki w urządzenia zabezpieczające środowisko gruntowo-wodne przed zanieczyszczeniem lub włączenie ich do zbiorczych systemów odprowadzenia i unieszkodliwiania ścieków, zgodnie z ustaleniami miejscowego planu zagospodarowania przestrzennego lub decyzji o warunkach zabudowy i zagospodarowania terenu; 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2) dopuszcza się do czasu wybudowania systemu kanalizacji indywidualne systemy asenizacyjne (szczelne zbiorniki na ścieki);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3) nakazuje się optymalizację wykorzystania istniejących oczyszczalni ścieków. Osady ściekowe mogą być wykorzystywane w celach rolniczych po spełnieniu odrębnych wymagań;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4) nakazuje się likwidację nieszczelnych zbiorników do gromadzenia ścieków lub doprowadzenie ich do stanu zapewniającego ochronę wód i gruntów;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5) zaleca się przeprowadzanie liniowych elementów infrastruktury technicznej w „korytarzach” infrastrukturalnych, w szczególności wykorzystujących pasy dróg;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6) zaleca się wyposażenie istniejących linii i słupów energetycznych linii wysokiego i średniego napięcia zlokalizowanych poza terenami zabudowy w odpowiednie oznakowania zabezpieczające przed kolizjami przelatujące ptaki oraz zabezpieczenia przed wykorzystywaniem ich jako miejsca odpoczynku przez ptaki;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7) zaleca się stosowanie linii izolowanych, a docelowo linii doziemnych dla projektowanych, modernizowanych i przebudowywanych sieci elektroenergetycznych;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0"/>
            <a:ext cx="9036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- infrastruktura techniczna 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-1260475" y="654050"/>
            <a:ext cx="10260013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sz="1600"/>
              <a:t>8) zaleca się stosowanie w ogrzewaniu budynków nowoczesnych, energo- i materiałooszczędnych systemów grzewczych z wykorzystaniem niskoemisyjnych paliw, w szczególności: drewna, gazu ziemnego, lekkiego oleju opałowego, biomasy oraz źródeł odnawialnych, w tym energii słonecznej;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9) zaleca się zmniejszenie energochłonności budynków służących realizacji celów publicznych poprzez termomodernizację i wyposażenie w OZE;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10) zaleca się propagowanie indywidualnych sposobów kompostowania w gospodarstwach domowych na terenach wiejskich i miejskich;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11) zaleca się realizację inwestycji ograniczających zanieczyszczenia eutrofizujące pochodzące z rolnictwa, w szczególności budowę płyt gnojowych i zbiorników na gnojowicę;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12) nie dopuszcza się lokalizacji wiatraków i farm wiatrowych, wież telefonii komórkowej oraz nowych linii energetycznych wysokich napięć w nowych śladach linii, a także instalacji produkcji rolnej i innej o wysokości wyższej niż 1,5 wysokości najwyższych w gospodarstwie budynków mieszkalnych i gospodarczych;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13) zaleca się zachowanie istniejącej sieci dróg. Dopuszcza się inwestycje polegające na poprawie ich stanu technicznego oraz warunków bezpieczeństwa ruchu;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14) wprowadza się zakaz sytuowania reklam i ograniczenie wielkości szyldów do 2 m2,</a:t>
            </a:r>
          </a:p>
          <a:p>
            <a:pPr lvl="3" eaLnBrk="1" hangingPunct="1"/>
            <a:r>
              <a:rPr lang="pl-PL" altLang="pl-PL" sz="1600"/>
              <a:t>nakazuje się opracowanie ujednoliconych wzorców szyldów stosowanych w całym parku krajobrazowym.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- infrastruktura techniczna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-1260475" y="654050"/>
            <a:ext cx="10260013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sz="1600"/>
              <a:t>15) uwzględnia się priorytet uporządkowania gospodarki wodno-ściekowej dla terenów przyległych do Jezior Zawiat, Bieszkowickie i Wyspowo </a:t>
            </a:r>
          </a:p>
          <a:p>
            <a:pPr lvl="3" eaLnBrk="1" hangingPunct="1"/>
            <a:endParaRPr lang="pl-PL" altLang="pl-PL" sz="1600"/>
          </a:p>
          <a:p>
            <a:pPr lvl="3" eaLnBrk="1" hangingPunct="1"/>
            <a:r>
              <a:rPr lang="pl-PL" altLang="pl-PL" sz="1600"/>
              <a:t>16) uwzględnia się w procesach planowania i zagospodarowania infrastrukturą techniczną ustalenie operatów szczegółowych, w tym w odniesieniu do infrastruktury technicznej wód płynących operatu ochrony ekosystemów nieleśnych  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- infrastruktura techniczna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>
              <a:buFontTx/>
              <a:buAutoNum type="arabicParenR"/>
            </a:pPr>
            <a:r>
              <a:rPr lang="pl-PL" altLang="pl-PL"/>
              <a:t> Ustala się zewnętrzny obszar ochrony ekspozycji strefy krawędziowej parku z układu urbanistycznego miast Wejherowo – Reda – Rumia – Gdynia – Sopot – Gdańsk w strefie między parkiem krajobrazowym a ciągami widokowymi dróg krajowej nr 6 i wojewódzkiej nr 468 oraz linii kolejowej Wejherowo, Reda, Rumia, Gdynia, Sopot, Gdańsk i formułuje następujące zasady i kierunki zagospodarowania: 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a) uwzględnienie konieczności zachowania ekspozycji strefy krawędziowej wysoczyzny w granicach parku przy sporządzaniu miejscowych planów zagospodarowania przestrzennego i wydawaniu decyzji o warunkach zabudowy; </a:t>
            </a:r>
          </a:p>
          <a:p>
            <a:pPr lvl="3" eaLnBrk="1" hangingPunct="1"/>
            <a:r>
              <a:rPr lang="pl-PL" altLang="pl-PL"/>
              <a:t>b) nie dopuszcza się na terenach ochrony ekspozycji lokalizacji negatywnych dominant krajobrazowych na tle lasu strefy krawędziowej;</a:t>
            </a:r>
          </a:p>
          <a:p>
            <a:pPr lvl="3" eaLnBrk="1" hangingPunct="1"/>
            <a:r>
              <a:rPr lang="pl-PL" altLang="pl-PL"/>
              <a:t>c) nakazuje się stopniową eliminację substandardowych i dysharmonijnych elementów zagospodarowania.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2) Utrzymuje się niezabudowane korytarze ekologiczne łączące obszar Parku z innymi wielkopowierzchniowymi formami ochrony przyrody.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ograniczające zagrożenia zewnętrzne </a:t>
            </a:r>
          </a:p>
        </p:txBody>
      </p:sp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sz="1600" b="1"/>
              <a:t>AP – obszary i obiekty objęte ochroną z mocy ustawy o ochronie przyrody</a:t>
            </a:r>
            <a:endParaRPr lang="pl-PL" altLang="pl-PL" sz="1600"/>
          </a:p>
          <a:p>
            <a:pPr lvl="3" eaLnBrk="1" hangingPunct="1"/>
            <a:r>
              <a:rPr lang="pl-PL" altLang="pl-PL" sz="1600"/>
              <a:t>AP1 – rezerwaty przyrody</a:t>
            </a:r>
          </a:p>
          <a:p>
            <a:pPr lvl="3" eaLnBrk="1" hangingPunct="1"/>
            <a:r>
              <a:rPr lang="pl-PL" altLang="pl-PL" sz="1600"/>
              <a:t>AP1A – otuliny rezerwatów </a:t>
            </a:r>
          </a:p>
          <a:p>
            <a:pPr lvl="3" eaLnBrk="1" hangingPunct="1"/>
            <a:r>
              <a:rPr lang="pl-PL" altLang="pl-PL" sz="1600"/>
              <a:t>AP 2 – zespoły przyrodniczo krajobrazowe</a:t>
            </a:r>
          </a:p>
          <a:p>
            <a:pPr lvl="3" eaLnBrk="1" hangingPunct="1"/>
            <a:r>
              <a:rPr lang="pl-PL" altLang="pl-PL" sz="1600"/>
              <a:t>AP3 – użytki ekologiczne </a:t>
            </a:r>
          </a:p>
          <a:p>
            <a:pPr lvl="3" eaLnBrk="1" hangingPunct="1"/>
            <a:r>
              <a:rPr lang="pl-PL" altLang="pl-PL" sz="1600"/>
              <a:t>AP4 – obszary Natura 2000</a:t>
            </a:r>
          </a:p>
          <a:p>
            <a:pPr lvl="3" eaLnBrk="1" hangingPunct="1"/>
            <a:r>
              <a:rPr lang="pl-PL" altLang="pl-PL" sz="1600"/>
              <a:t>AP5 – pomniki przyrody</a:t>
            </a:r>
          </a:p>
          <a:p>
            <a:pPr lvl="3" eaLnBrk="1" hangingPunct="1"/>
            <a:r>
              <a:rPr lang="pl-PL" altLang="pl-PL" sz="1600"/>
              <a:t>Dla strefy AP – obszarów i obiektów objętych ochroną z mocy ustawy o ochronie przyrody zasady zagospodarowania wynikają z przepisów odrębnych określonych w Ustawie o  ochronie przyrody (t.j. Dz. U. z 2020 r. poz. 55). </a:t>
            </a:r>
            <a:endParaRPr lang="pl-PL" altLang="pl-PL" sz="1600" b="1"/>
          </a:p>
          <a:p>
            <a:pPr lvl="3" eaLnBrk="1" hangingPunct="1"/>
            <a:endParaRPr lang="pl-PL" altLang="pl-PL" sz="1600" b="1"/>
          </a:p>
          <a:p>
            <a:pPr lvl="3" eaLnBrk="1" hangingPunct="1"/>
            <a:r>
              <a:rPr lang="pl-PL" altLang="pl-PL" sz="1600" b="1"/>
              <a:t>AK – obszary i obiekty kulturowe objęte ochroną z mocy ustawy o ochronie zabytków</a:t>
            </a:r>
            <a:endParaRPr lang="pl-PL" altLang="pl-PL" sz="1600"/>
          </a:p>
          <a:p>
            <a:pPr lvl="3" eaLnBrk="1" hangingPunct="1"/>
            <a:r>
              <a:rPr lang="pl-PL" altLang="pl-PL" sz="1600"/>
              <a:t>AK1 – obiekty i obszary wpisane do rejestru zabytków </a:t>
            </a:r>
          </a:p>
          <a:p>
            <a:pPr lvl="3" eaLnBrk="1" hangingPunct="1"/>
            <a:r>
              <a:rPr lang="pl-PL" altLang="pl-PL" sz="1600"/>
              <a:t>AK2 – obszary wpisane do ewidencji zabytków</a:t>
            </a:r>
          </a:p>
          <a:p>
            <a:pPr lvl="3" eaLnBrk="1" hangingPunct="1"/>
            <a:r>
              <a:rPr lang="pl-PL" altLang="pl-PL" sz="1600"/>
              <a:t>AK2A – obiekty wpisane do ewidencji zabytków</a:t>
            </a:r>
          </a:p>
          <a:p>
            <a:pPr lvl="3" eaLnBrk="1" hangingPunct="1"/>
            <a:r>
              <a:rPr lang="pl-PL" altLang="pl-PL" sz="1600"/>
              <a:t>AK3 – planistyczne strefy ochrony ekspozycji</a:t>
            </a:r>
          </a:p>
          <a:p>
            <a:pPr lvl="3" eaLnBrk="1" hangingPunct="1"/>
            <a:r>
              <a:rPr lang="pl-PL" altLang="pl-PL" sz="1600"/>
              <a:t>AK4 – planistyczne strefy ochrony układów ruralistycznych i urbanistycznych</a:t>
            </a:r>
          </a:p>
          <a:p>
            <a:pPr lvl="3" eaLnBrk="1" hangingPunct="1"/>
            <a:r>
              <a:rPr lang="pl-PL" altLang="pl-PL" sz="1600"/>
              <a:t>AK5 – planistyczne strefy ochrony archeologicznej</a:t>
            </a:r>
          </a:p>
          <a:p>
            <a:pPr lvl="3" eaLnBrk="1" hangingPunct="1"/>
            <a:r>
              <a:rPr lang="pl-PL" altLang="pl-PL" sz="1600"/>
              <a:t>Dla strefy AK - obszarów i obiektów kulturowych objętych ochroną z mocy ustawy o ochronie zabytków i opiece nad zabytkami zasady zagospodarowania wynikają z przepisów odrębnych określonych w Ustawie o ochronie zabytków i opiece nad zabytkami (t.j. Dz. U. z 2020 r. poz. 282). 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sz="1600" b="1"/>
              <a:t>AI – obszary i obiekty objęte ochroną z mocy innych aktów prawnych oraz chronione w oparciu o wewnętrzne przepisy zarządców gruntów</a:t>
            </a:r>
            <a:endParaRPr lang="pl-PL" altLang="pl-PL" sz="1600"/>
          </a:p>
          <a:p>
            <a:pPr lvl="3" eaLnBrk="1" hangingPunct="1"/>
            <a:r>
              <a:rPr lang="pl-PL" altLang="pl-PL" sz="1600"/>
              <a:t>AI1 – strefy ochrony ujęć wód</a:t>
            </a:r>
          </a:p>
          <a:p>
            <a:pPr lvl="3" eaLnBrk="1" hangingPunct="1"/>
            <a:r>
              <a:rPr lang="pl-PL" altLang="pl-PL" sz="1600"/>
              <a:t>AI1a – strefa ochrony bezpośredniej ujęcia wód</a:t>
            </a:r>
          </a:p>
          <a:p>
            <a:pPr lvl="3" eaLnBrk="1" hangingPunct="1"/>
            <a:r>
              <a:rPr lang="pl-PL" altLang="pl-PL" sz="1600"/>
              <a:t>AI1b – strefa ochrony pośredniej wewnętrznej ujęcia wód</a:t>
            </a:r>
          </a:p>
          <a:p>
            <a:pPr lvl="3" eaLnBrk="1" hangingPunct="1"/>
            <a:r>
              <a:rPr lang="pl-PL" altLang="pl-PL" sz="1600"/>
              <a:t>AI1c – strefa ochrony pośredniej zewnętrznej ujęcia wód</a:t>
            </a:r>
          </a:p>
          <a:p>
            <a:pPr lvl="3" eaLnBrk="1" hangingPunct="1"/>
            <a:r>
              <a:rPr lang="pl-PL" altLang="pl-PL" sz="1600"/>
              <a:t>AI2 – lasy ochronne – badawcze, cenne, otoczenie miast, glebochronne, wodochronne, nasienne, obronne, cenne przyrodniczo, ostoje gatunków. </a:t>
            </a:r>
          </a:p>
          <a:p>
            <a:pPr lvl="3" eaLnBrk="1" hangingPunct="1"/>
            <a:r>
              <a:rPr lang="pl-PL" altLang="pl-PL" sz="1600"/>
              <a:t>AI3 - gospodarstwa: specjalne, wielofunkcyjnych lasów ochronnych,  lasów komunalnych, lasów prywatnych</a:t>
            </a:r>
          </a:p>
          <a:p>
            <a:pPr lvl="3" eaLnBrk="1" hangingPunct="1"/>
            <a:r>
              <a:rPr lang="pl-PL" altLang="pl-PL" sz="1600"/>
              <a:t>AI4 - strefy ochrony wzdłuż gazociągów wysokich ciśnień,</a:t>
            </a:r>
          </a:p>
          <a:p>
            <a:pPr lvl="3" eaLnBrk="1" hangingPunct="1"/>
            <a:r>
              <a:rPr lang="pl-PL" altLang="pl-PL" sz="1600"/>
              <a:t>AI5 - obszary funkcjonalne w Lasach Państwowych wyznaczone w ramach prowadzenia gospodarki leśnej przez nadleśniczego – powierzchnie referencyjne, obszary o dominującej funkcji społecznej, kulturowej, przyrodniczej oraz gospodarczej</a:t>
            </a:r>
          </a:p>
          <a:p>
            <a:pPr lvl="3" eaLnBrk="1" hangingPunct="1"/>
            <a:r>
              <a:rPr lang="pl-PL" altLang="pl-PL" sz="1600"/>
              <a:t>Dla stref AI - obszary i obiekty objęte ochroną z mocy innych aktów prawnych zasady zagospodarowania wynikają z przepisów odrębnych określonych, tj. w Ustawie o lasach (t.j. Dz.U. z 2020 r. poz. 1463), w Ustawie z dnia 20 lipca 2017 r. Prawo wodne (t.j. Dz. U. z 2020 r. poz. 310) i innych.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b="1"/>
              <a:t>AA1 – krajobrazy otwarte wyróżnione metodą audytu krajobrazowego o cechach priorytetowych:  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1) nie dopuszcza się zalesienia i zabudowy terenu poza terenami wyznaczonymi w obowiązujących miejscowych planach zagospodarowania przestrzennego i wydanych decyzjach o warunkach zabudowy, </a:t>
            </a:r>
          </a:p>
          <a:p>
            <a:pPr lvl="3" eaLnBrk="1" hangingPunct="1"/>
            <a:r>
              <a:rPr lang="pl-PL" altLang="pl-PL"/>
              <a:t>2) dopuszcza się urządzenie nowych punktów widokowych, zaleca się odsłonięcie osi i panoram na istniejących punktach widokowych przez usuwanie roślinności w zakresie nie obniżającym walorów cennych przyrodniczo fragmentów Parku, nie lokalizowanie elementów zagospodarowania przysłaniających widok</a:t>
            </a:r>
          </a:p>
          <a:p>
            <a:pPr lvl="3" eaLnBrk="1" hangingPunct="1"/>
            <a:r>
              <a:rPr lang="pl-PL" altLang="pl-PL"/>
              <a:t>3) nie dopuszcza się stosowania upraw, których wysokość może ograniczyć pole widoczności</a:t>
            </a:r>
          </a:p>
          <a:p>
            <a:pPr lvl="3" eaLnBrk="1" hangingPunct="1"/>
            <a:r>
              <a:rPr lang="pl-PL" altLang="pl-PL"/>
              <a:t>4) realizuje się zasady określone we wskazaniach wyróżniania stref ochrony krajobrazu i sposoby przeciwdziałania degradacji i dewastacji jednostek krajobrazowych wyróżnionych metodą audytu krajobrazowego zamieszczone w operacie ochrony krajobrazu</a:t>
            </a:r>
          </a:p>
          <a:p>
            <a:pPr lvl="3" algn="just" eaLnBrk="1" hangingPunct="1">
              <a:buClr>
                <a:schemeClr val="tx1"/>
              </a:buClr>
              <a:buFont typeface="Symbol" panose="05050102010706020507" pitchFamily="18" charset="2"/>
              <a:buChar char=""/>
            </a:pPr>
            <a:endParaRPr lang="pl-PL" altLang="pl-PL" sz="1600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723900"/>
            <a:ext cx="9144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Ustala się następujące założenia koncepcji ochrony służące realizacji celu głównego:</a:t>
            </a:r>
          </a:p>
          <a:p>
            <a:pPr eaLnBrk="1" hangingPunct="1"/>
            <a:endParaRPr lang="pl-PL" altLang="pl-PL"/>
          </a:p>
          <a:p>
            <a:pPr eaLnBrk="1" hangingPunct="1">
              <a:buFontTx/>
              <a:buAutoNum type="arabicParenR"/>
            </a:pPr>
            <a:r>
              <a:rPr lang="pl-PL" altLang="pl-PL"/>
              <a:t> zachowanie struktury funkcjonalno-przestrzennej oraz zasad zagospodarowania obowiązujących miejscowych planów zagospodarowania przestrzennego i decyzji o warunkach zabudowy do czasu podjęcia prac nad ich zmianami,</a:t>
            </a:r>
          </a:p>
          <a:p>
            <a:pPr eaLnBrk="1" hangingPunct="1">
              <a:buFontTx/>
              <a:buAutoNum type="arabicParenR"/>
            </a:pPr>
            <a:endParaRPr lang="pl-PL" altLang="pl-PL"/>
          </a:p>
          <a:p>
            <a:pPr eaLnBrk="1" hangingPunct="1">
              <a:buFontTx/>
              <a:buAutoNum type="arabicParenR"/>
            </a:pPr>
            <a:r>
              <a:rPr lang="pl-PL" altLang="pl-PL"/>
              <a:t> formułowanie nowych wskazań do miejscowych planów zagospodarowania przestrzennego oraz studiów uwarunkowań i kierunków zagospodarowania gmin, w tym do planów podlegających zmianie,</a:t>
            </a:r>
          </a:p>
          <a:p>
            <a:pPr eaLnBrk="1" hangingPunct="1">
              <a:buFontTx/>
              <a:buAutoNum type="arabicParenR"/>
            </a:pPr>
            <a:endParaRPr lang="pl-PL" altLang="pl-PL"/>
          </a:p>
          <a:p>
            <a:pPr eaLnBrk="1" hangingPunct="1">
              <a:buFontTx/>
              <a:buAutoNum type="arabicParenR"/>
            </a:pPr>
            <a:r>
              <a:rPr lang="pl-PL" altLang="pl-PL"/>
              <a:t> zachowanie, ochrona i odtwarzanie walorów przyrodniczych i krajobrazowych lasów, </a:t>
            </a:r>
          </a:p>
          <a:p>
            <a:pPr eaLnBrk="1" hangingPunct="1">
              <a:buFontTx/>
              <a:buAutoNum type="arabicParenR"/>
            </a:pPr>
            <a:endParaRPr lang="pl-PL" altLang="pl-PL"/>
          </a:p>
          <a:p>
            <a:pPr eaLnBrk="1" hangingPunct="1">
              <a:buFontTx/>
              <a:buAutoNum type="arabicParenR"/>
            </a:pPr>
            <a:r>
              <a:rPr lang="pl-PL" altLang="pl-PL"/>
              <a:t> zachowanie harmonijnego krajobrazu rolnego małej i dużej polany wejherowskiej (w strefach, gdzie krajobraz ten jeszcze został utrzymany), a także mniejszych polan śródleśnych i zespołów otwartych wnętrz krajobrazowych dolin rzecznych,</a:t>
            </a:r>
          </a:p>
          <a:p>
            <a:pPr eaLnBrk="1" hangingPunct="1">
              <a:buFontTx/>
              <a:buAutoNum type="arabicParenR"/>
            </a:pPr>
            <a:endParaRPr lang="pl-PL" altLang="pl-PL"/>
          </a:p>
          <a:p>
            <a:pPr eaLnBrk="1" hangingPunct="1">
              <a:buFontTx/>
              <a:buAutoNum type="arabicParenR"/>
            </a:pPr>
            <a:r>
              <a:rPr lang="pl-PL" altLang="pl-PL"/>
              <a:t> ochronę strefy krawędziowej w granicach parku przed negatywnym oddziaływaniem związanym z masowym wykorzystaniem rekreacyjno-wypoczynkowym,</a:t>
            </a:r>
          </a:p>
          <a:p>
            <a:pPr eaLnBrk="1" hangingPunct="1">
              <a:buFontTx/>
              <a:buAutoNum type="arabicParenR"/>
            </a:pPr>
            <a:endParaRPr lang="pl-PL" altLang="pl-PL"/>
          </a:p>
          <a:p>
            <a:pPr eaLnBrk="1" hangingPunct="1">
              <a:buFontTx/>
              <a:buAutoNum type="arabicParenR"/>
            </a:pPr>
            <a:r>
              <a:rPr lang="pl-PL" altLang="pl-PL"/>
              <a:t> zachowanie wnętrz, ciągów, punktów widokowych i dominant o szczególnych wartościach krajobrazowych, </a:t>
            </a:r>
          </a:p>
          <a:p>
            <a:pPr eaLnBrk="1" hangingPunct="1">
              <a:buFontTx/>
              <a:buAutoNum type="arabicParenR"/>
            </a:pPr>
            <a:endParaRPr lang="pl-PL" altLang="pl-PL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260350"/>
            <a:ext cx="89281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Strategiczne cele zagospodarowania przestrzennego – wstępna koncepcja ochrony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b="1"/>
              <a:t>AA2 – ponadlokalne korytarze ekologiczne i AA3 – lokalne korytarze ekologiczne 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/>
              <a:t>1) nie dopuszcza się zmiany użytkowania terenów,</a:t>
            </a:r>
          </a:p>
          <a:p>
            <a:pPr lvl="3" eaLnBrk="1" hangingPunct="1"/>
            <a:r>
              <a:rPr lang="pl-PL" altLang="pl-PL"/>
              <a:t>2) nie dopuszcza się zabudowy poza terenami wskazanymi w obowiązujących miejscowych planach zagospodarowania przestrzennego oraz wydanymi decyzjami o warunkach zabudowy,</a:t>
            </a:r>
          </a:p>
          <a:p>
            <a:pPr lvl="3" eaLnBrk="1" hangingPunct="1"/>
            <a:r>
              <a:rPr lang="pl-PL" altLang="pl-PL"/>
              <a:t>3) przy modernizacji układu drogowego należy uwzględnić realizację przejść dla zwierząt </a:t>
            </a:r>
          </a:p>
          <a:p>
            <a:pPr lvl="3" eaLnBrk="1" hangingPunct="1"/>
            <a:r>
              <a:rPr lang="pl-PL" altLang="pl-PL"/>
              <a:t>4) nie dopuszcza się stosowania ogrodzeń z materiałów prefabrykowanych oraz betonowych ogrodzeń pełnych ograniczających migrację drobnej fauny przy realizacji nowych ogrodzeń i modernizacji istniejących, zaleca się stosowanie żywopłotów lub ogrodzeń o maksymalnej wysokości do 1,5 m ażurowych bez podmurówki lub ogrodzeń z podmurówką umożliwiającą migrację drobnej fauny, </a:t>
            </a:r>
          </a:p>
          <a:p>
            <a:pPr lvl="3" eaLnBrk="1" hangingPunct="1"/>
            <a:r>
              <a:rPr lang="pl-PL" altLang="pl-PL"/>
              <a:t>5) dopuszcza się wprowadzenie zadrzewień śródpolnych uzupełniających mozaikę terenów polno-łąkowo-leśnych z uwzględnieniem zasady stosowania gatunków rodzimych właściwych dla występujących siedlisk,</a:t>
            </a:r>
          </a:p>
          <a:p>
            <a:pPr lvl="3" eaLnBrk="1" hangingPunct="1"/>
            <a:r>
              <a:rPr lang="pl-PL" altLang="pl-PL"/>
              <a:t>6) zachowuje się w odległości 100 m od brzegów wód powierzchniowych układy naturalnej i seminaturalnej roślinności korzystnie wpływającej na migrację flory i fauny.</a:t>
            </a:r>
          </a:p>
          <a:p>
            <a:pPr lvl="3" algn="just" eaLnBrk="1" hangingPunct="1">
              <a:buClr>
                <a:schemeClr val="tx1"/>
              </a:buClr>
              <a:buFont typeface="Symbol" panose="05050102010706020507" pitchFamily="18" charset="2"/>
              <a:buChar char=""/>
            </a:pPr>
            <a:endParaRPr lang="pl-PL" altLang="pl-PL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-1116013" y="620713"/>
            <a:ext cx="10260013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b="1"/>
              <a:t>AA4 – obszary występowania szczególnie cennych siedlisk przyrodniczych oraz siedlisk gatunków objętych ochrona prawną 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/>
              <a:t>szczególne zasady zagospodarowania zgodnie z zaleceniami operatu ochrony gatunkowej, ochrony ekosystemów leśnych i nieleśnych 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 b="1"/>
              <a:t>AA5 – inne szczególnie cenne obszary przyrodnicze, krajobrazowe i kulturowe zasługujące na zachowanie oraz AA5A – inne szczególnie cenne obiekty przyrodnicze, krajobrazowe i kulturowe zasługujące na zachowanie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/>
              <a:t>zachowanie obszarów i obiektów wraz z ich ekspozycją krajobrazową</a:t>
            </a:r>
          </a:p>
          <a:p>
            <a:pPr lvl="3" eaLnBrk="1" hangingPunct="1"/>
            <a:r>
              <a:rPr lang="pl-PL" altLang="pl-PL" b="1"/>
              <a:t> </a:t>
            </a:r>
          </a:p>
          <a:p>
            <a:pPr lvl="3" eaLnBrk="1" hangingPunct="1"/>
            <a:r>
              <a:rPr lang="pl-PL" altLang="pl-PL" b="1"/>
              <a:t>AZ1 – obszary przeznaczone do zainwestowania w planach i decyzjach o warunkach zabudowy obowiązujących na dzień sporządzenia planu 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realizacja ustaleń dotyczących funkcji i zagospodarowania do czasu zmiany planu lub decyzji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 b="1"/>
              <a:t>AZ2 – obszary wyłączone z zabudowy w pasie 100 m od linii brzegów jezior i rzek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ochrona na podstawie uchwały ustalającej zakazy występujące na terenie parku.</a:t>
            </a:r>
          </a:p>
          <a:p>
            <a:pPr lvl="3" algn="just" eaLnBrk="1" hangingPunct="1">
              <a:buClr>
                <a:schemeClr val="tx1"/>
              </a:buClr>
              <a:buFont typeface="Symbol" panose="05050102010706020507" pitchFamily="18" charset="2"/>
              <a:buChar char=""/>
            </a:pPr>
            <a:endParaRPr lang="pl-PL" altLang="pl-PL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-612775" y="836613"/>
            <a:ext cx="975677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b="1"/>
              <a:t>BS1 – strefy zachowania tradycyjnego krajobrazu rolniczego i innych terenów otwartych </a:t>
            </a:r>
          </a:p>
          <a:p>
            <a:pPr lvl="3" eaLnBrk="1" hangingPunct="1"/>
            <a:endParaRPr lang="pl-PL" altLang="pl-PL"/>
          </a:p>
          <a:p>
            <a:pPr lvl="3" eaLnBrk="1" hangingPunct="1">
              <a:buFontTx/>
              <a:buAutoNum type="arabicParenR"/>
            </a:pPr>
            <a:r>
              <a:rPr lang="pl-PL" altLang="pl-PL"/>
              <a:t> zasada nie przeznaczania gruntów rolnych na cele nierolnicze, przy jednoczesnej zasadzie kształtowania i utrzymywania powiązań przyrodniczych poprzez tworzenie sieci zadrzewień śródpolnych i nasadzeń kępowych (jednak z uwzględnieniem zachowania powiązań widokowych i ekspozycji),</a:t>
            </a:r>
          </a:p>
          <a:p>
            <a:pPr lvl="3" eaLnBrk="1" hangingPunct="1">
              <a:buFontTx/>
              <a:buAutoNum type="arabicParenR"/>
            </a:pPr>
            <a:endParaRPr lang="pl-PL" altLang="pl-PL"/>
          </a:p>
          <a:p>
            <a:pPr lvl="3" eaLnBrk="1" hangingPunct="1"/>
            <a:r>
              <a:rPr lang="pl-PL" altLang="pl-PL"/>
              <a:t>2) dopuszcza się leśny sposób użytkowania gruntów rolnych za wyjątkiem wnętrz krajobrazowych w obrębie krajobrazów priorytetowych, 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3) adaptuje się istniejącą zabudowę zrealizowaną zgodnie z obowiązującymi przepisami z możliwością jej modernizacji i podnoszenia standardu użytkowego technicznego, 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4) we wnętrzach krajobrazowych nie dopuszcza się realizacji nowej zabudowy poza terenami obowiązujących miejscowych planów zagospodarowania przestrzennego i decyzji o warunkach zabudowy,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5) uwzględnia się zasady ochrony operatu ochrony ekosystemów nieleśnych</a:t>
            </a:r>
          </a:p>
          <a:p>
            <a:pPr lvl="3" algn="just" eaLnBrk="1" hangingPunct="1">
              <a:buClr>
                <a:schemeClr val="tx1"/>
              </a:buClr>
              <a:buFont typeface="Symbol" panose="05050102010706020507" pitchFamily="18" charset="2"/>
              <a:buChar char=""/>
            </a:pPr>
            <a:endParaRPr lang="pl-PL" altLang="pl-PL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b="1"/>
              <a:t>BS2 A-C – strefy zachowania krajobrazu leśnego</a:t>
            </a:r>
          </a:p>
          <a:p>
            <a:pPr lvl="3" eaLnBrk="1" hangingPunct="1"/>
            <a:r>
              <a:rPr lang="pl-PL" altLang="pl-PL"/>
              <a:t>zagospodarowanie zgodnie z operatem ochrony ekosystemów leśnych</a:t>
            </a:r>
            <a:r>
              <a:rPr lang="pl-PL" altLang="pl-PL" b="1"/>
              <a:t> 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 b="1"/>
              <a:t>BS3 – strefy zachowania wód powierzchniowych, obszarów podmokłych i stref źródliskowych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zagospodarowanie zgodnie z operatem ochrony zasobów abiotycznych oraz operatem ochrony ekosystemów nieleśnych</a:t>
            </a:r>
            <a:r>
              <a:rPr lang="pl-PL" altLang="pl-PL" b="1"/>
              <a:t> 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 b="1"/>
              <a:t>BS4 – strefy zachowania założeń parkowych, cmentarnych i innych terenów zieleni</a:t>
            </a:r>
          </a:p>
          <a:p>
            <a:pPr lvl="3" eaLnBrk="1" hangingPunct="1"/>
            <a:r>
              <a:rPr lang="pl-PL" altLang="pl-PL"/>
              <a:t>1) nie dopuszcza się zmiany przeznaczenia terenów zieleni na inne cele;</a:t>
            </a:r>
          </a:p>
          <a:p>
            <a:pPr lvl="3" eaLnBrk="1" hangingPunct="1"/>
            <a:r>
              <a:rPr lang="pl-PL" altLang="pl-PL"/>
              <a:t>2) dopuszcza się realizację terenowych urządzeń sportowych i rekreacyjnych oraz obiektów małej architektury</a:t>
            </a:r>
          </a:p>
          <a:p>
            <a:pPr lvl="3" eaLnBrk="1" hangingPunct="1"/>
            <a:r>
              <a:rPr lang="pl-PL" altLang="pl-PL"/>
              <a:t>3) ustala się obowiązek utrzymania minimalnego współczynnika powierzchni terenu biologicznie czynnego 80%;</a:t>
            </a:r>
          </a:p>
          <a:p>
            <a:pPr lvl="3" eaLnBrk="1" hangingPunct="1"/>
            <a:r>
              <a:rPr lang="pl-PL" altLang="pl-PL"/>
              <a:t>4) nie dopuszcza się stosowania ogrodzeń prefabrykowanych z betonowych materiałów oraz ogrodzeń  pełnych.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-900113" y="549275"/>
            <a:ext cx="10044113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b="1"/>
              <a:t>BK1 – strefa modyfikacji (wspierania ekstensywnej) gospodarki rolnej</a:t>
            </a:r>
          </a:p>
          <a:p>
            <a:pPr lvl="3" eaLnBrk="1" hangingPunct="1"/>
            <a:r>
              <a:rPr lang="pl-PL" altLang="pl-PL"/>
              <a:t>- czynna ochrona według wskazań operatu ochrony ekosystemów nieleśnych </a:t>
            </a:r>
          </a:p>
          <a:p>
            <a:pPr lvl="3" eaLnBrk="1" hangingPunct="1"/>
            <a:r>
              <a:rPr lang="pl-PL" altLang="pl-PL" b="1"/>
              <a:t>BK2 – strefy modyfikacji gospodarki leśnej </a:t>
            </a:r>
          </a:p>
          <a:p>
            <a:pPr lvl="3" eaLnBrk="1" hangingPunct="1"/>
            <a:r>
              <a:rPr lang="pl-PL" altLang="pl-PL"/>
              <a:t>czynna ochrona lasów według wskazań operatu ochrony ekosystemów leśnych</a:t>
            </a:r>
            <a:r>
              <a:rPr lang="pl-PL" altLang="pl-PL" b="1"/>
              <a:t> </a:t>
            </a:r>
          </a:p>
          <a:p>
            <a:pPr lvl="3" eaLnBrk="1" hangingPunct="1"/>
            <a:r>
              <a:rPr lang="pl-PL" altLang="pl-PL" b="1"/>
              <a:t>BK3 – strefy i miejsca poprawy stosunków wodnych </a:t>
            </a:r>
          </a:p>
          <a:p>
            <a:pPr lvl="3" eaLnBrk="1" hangingPunct="1"/>
            <a:r>
              <a:rPr lang="pl-PL" altLang="pl-PL"/>
              <a:t>ochrona wód według wskazań operatu ochrony zasobów abiotycznych i operatu ochrony ekosystemów nieleśnych</a:t>
            </a:r>
          </a:p>
          <a:p>
            <a:pPr lvl="3" eaLnBrk="1" hangingPunct="1"/>
            <a:r>
              <a:rPr lang="pl-PL" altLang="pl-PL" b="1"/>
              <a:t>BK4 – strefy dopuszczalnego zainwestowania - obszary zainwestowane lub wskazane do zainwestowania, w tym wszystkie na podstawie obowiązujących miejscowych planów zagospodarowania przestrzennego, decyzji o warunkach zabudowy oraz inne obszary, dla których nie wskazano zachowania przeznaczenia rolnego lub leśnego</a:t>
            </a:r>
          </a:p>
          <a:p>
            <a:pPr lvl="3" eaLnBrk="1" hangingPunct="1"/>
            <a:r>
              <a:rPr lang="pl-PL" altLang="pl-PL"/>
              <a:t>1) do zmiany planów i decyzji kierunki i zasady zagospodarowania przestrzennego jak w obowiązujących miejscowych planach i decyzjach, </a:t>
            </a:r>
          </a:p>
          <a:p>
            <a:pPr lvl="3" eaLnBrk="1" hangingPunct="1"/>
            <a:r>
              <a:rPr lang="pl-PL" altLang="pl-PL"/>
              <a:t>2) na terenach nie objętych planami zasady jak we wskazaniach do nowych miejscowych planów, </a:t>
            </a:r>
          </a:p>
          <a:p>
            <a:pPr lvl="3" eaLnBrk="1" hangingPunct="1"/>
            <a:r>
              <a:rPr lang="pl-PL" altLang="pl-PL" b="1"/>
              <a:t>BK5 – inne strefy i miejsca aktywnych działań ochronnych, w tym zalesienia, przejścia dla zwierząt, odtwarzane korytarze ekologiczne</a:t>
            </a:r>
          </a:p>
          <a:p>
            <a:pPr lvl="3" eaLnBrk="1" hangingPunct="1"/>
            <a:r>
              <a:rPr lang="pl-PL" altLang="pl-PL"/>
              <a:t>czynna ochrona jak w ustaleniach operatu ochrony gatunkowej </a:t>
            </a:r>
          </a:p>
          <a:p>
            <a:pPr lvl="3" eaLnBrk="1" hangingPunct="1"/>
            <a:r>
              <a:rPr lang="pl-PL" altLang="pl-PL" b="1"/>
              <a:t>BW – obszary wyłączone z ustaleń planu ochrony ze względu na obowiązywania przepisów odrębnych</a:t>
            </a:r>
          </a:p>
          <a:p>
            <a:pPr lvl="3" eaLnBrk="1" hangingPunct="1"/>
            <a:r>
              <a:rPr lang="pl-PL" altLang="pl-PL"/>
              <a:t>zagospodarowanie terenów wojskowych na zasadach przepisów odrębnych 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b="1"/>
              <a:t>BX1 – strefa ochrony ekspozycji strefy krawędziowej </a:t>
            </a:r>
          </a:p>
          <a:p>
            <a:pPr lvl="3" eaLnBrk="1" hangingPunct="1"/>
            <a:r>
              <a:rPr lang="pl-PL" altLang="pl-PL"/>
              <a:t>1) uwzględnienie konieczności zachowania ekspozycji strefy krawędziowej wysoczyzny w granicach parku przy sporządzaniu miejscowych planów zagospodarowania przestrzennego i wydawaniu decyzji o warunkach zabudowy; </a:t>
            </a:r>
          </a:p>
          <a:p>
            <a:pPr lvl="3" eaLnBrk="1" hangingPunct="1"/>
            <a:r>
              <a:rPr lang="pl-PL" altLang="pl-PL"/>
              <a:t>2) nie dopuszcza się na terenach ochrony ekspozycji lokalizacji negatywnych dominant krajobrazowych na tle lasu strefy krawędziowej;</a:t>
            </a:r>
          </a:p>
          <a:p>
            <a:pPr lvl="3" eaLnBrk="1" hangingPunct="1"/>
            <a:r>
              <a:rPr lang="pl-PL" altLang="pl-PL"/>
              <a:t>3) zaleca się stopniową eliminację substandardowych i dysharmonijnych elementów zagospodarowania,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 b="1"/>
              <a:t>BX2 – strefy zachowania korytarzy ekologicznych łączących park z innymi wielkoobszarowymi formami ochrony przyrody</a:t>
            </a:r>
          </a:p>
          <a:p>
            <a:pPr lvl="3" eaLnBrk="1" hangingPunct="1"/>
            <a:r>
              <a:rPr lang="pl-PL" altLang="pl-PL"/>
              <a:t>1) utrzymuje się niezabudowane korytarze ekologiczne łączące obszar Parku z innymi wielkopowierzchniowymi formami ochrony przyrody,</a:t>
            </a:r>
          </a:p>
          <a:p>
            <a:pPr lvl="3" eaLnBrk="1" hangingPunct="1"/>
            <a:r>
              <a:rPr lang="pl-PL" altLang="pl-PL"/>
              <a:t>2) obowiązują ustalenia dla korytarzy ekologicznych jak w parku – w strefach AA2 i AA3.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b="1"/>
              <a:t>C1 – krajobrazy wyznaczone metodą audytu krajobrazowego postulowane jako priorytetowe oraz C2 – postulowane strefy ochrony krajobrazów w obrębie krajobrazów o cechach priorytetowych do uwzględnienia w ramach audytów krajobrazowych 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Obejmują krajobrazy leśne strefy krawędziowej, krajobrazy jezior, krajobrazy rolne w rejonie Reszki – Pińskie – Krystkowo, krajobrazy zespołów wnętrz krajobrazowych dolin rzecznych. Szczegółowe zasady ochrony w kontekście występujących zagrożeń przedstawia tabela  wskazań wyróżniania stref ochrony krajobrazu i sposobów przeciwdziałania degradacji i dewastacji jednostek krajobrazowych wyróżnionych metodą audytu krajobrazowego zamieszczona w operacie ochrony krajobrazu,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-973138" y="1773238"/>
            <a:ext cx="10117138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b="1"/>
              <a:t>C3 – obszary o najwyższych wartościach przyrodniczo – krajobrazowych rekomendowane do objęcia dodatkową formą ochrony prawnej</a:t>
            </a:r>
          </a:p>
          <a:p>
            <a:pPr lvl="3" eaLnBrk="1" hangingPunct="1"/>
            <a:endParaRPr lang="pl-PL" altLang="pl-PL"/>
          </a:p>
          <a:p>
            <a:pPr lvl="3" eaLnBrk="1" hangingPunct="1"/>
            <a:r>
              <a:rPr lang="pl-PL" altLang="pl-PL"/>
              <a:t>Obszary wyznaczone do ochrony w formie rezerwatów przyrody i użytków ekologicznych na odstawie operatów szczegółowych 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0" y="836613"/>
            <a:ext cx="9144000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 b="1"/>
              <a:t>C4 – obiekty o najwyższych wartościach przyrodniczo – krajobrazowych rekomendowane na objęcie dodatkową formą ochrony prawnej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/>
              <a:t>zakres i zasady ochrony oraz zagospodarowania jak w operatach szczegółowych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 b="1"/>
              <a:t>C5 – obiekty o najwyższych wartościach kulturowych zasługujące na objecie dodatkową forma ochrony prawnej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/>
              <a:t>zakres i zasady ochrony oraz zagospodarowania jak w operatach szczegółowych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 b="1"/>
              <a:t>C6 – obszary o najwyższych walorach przyrodniczych rekomendowane do uzupełnienia sieci ekosystemów referencyjnych oraz modyfikacji stref gospodarstwa specjalnego </a:t>
            </a:r>
          </a:p>
          <a:p>
            <a:pPr lvl="3" eaLnBrk="1" hangingPunct="1"/>
            <a:endParaRPr lang="pl-PL" altLang="pl-PL" b="1"/>
          </a:p>
          <a:p>
            <a:pPr lvl="3" eaLnBrk="1" hangingPunct="1"/>
            <a:r>
              <a:rPr lang="pl-PL" altLang="pl-PL"/>
              <a:t>zakres i zasady ochrony oraz zagospodarowania jak w operacie ochrony lasów 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Zasady i kierunki zagospodarowania w strefach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-1116013" y="836613"/>
            <a:ext cx="10260013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/>
            <a:r>
              <a:rPr lang="pl-PL" altLang="pl-PL"/>
              <a:t>1) ocena stopnia tworzenia nowych form ochrony przyrody i walorów kulturowych, </a:t>
            </a:r>
          </a:p>
          <a:p>
            <a:pPr lvl="3" eaLnBrk="1" hangingPunct="1"/>
            <a:r>
              <a:rPr lang="pl-PL" altLang="pl-PL"/>
              <a:t>2) ocena presji urbanistycznej związaną z analizą dynamiki rozwoju zabudowy, </a:t>
            </a:r>
          </a:p>
          <a:p>
            <a:pPr lvl="3" eaLnBrk="1" hangingPunct="1"/>
            <a:r>
              <a:rPr lang="pl-PL" altLang="pl-PL"/>
              <a:t>3) ocena dewastacji i degradacji środowiska przyrodniczego pod wpływem różnych form zagospodarowania,</a:t>
            </a:r>
          </a:p>
          <a:p>
            <a:pPr lvl="3" eaLnBrk="1" hangingPunct="1"/>
            <a:r>
              <a:rPr lang="pl-PL" altLang="pl-PL"/>
              <a:t>4) ocena przemian struktury przestrzennej krajobrazu, w tym zmian na terenach rolnych, leśnych i zabudowanych,</a:t>
            </a:r>
          </a:p>
          <a:p>
            <a:pPr lvl="3" eaLnBrk="1" hangingPunct="1"/>
            <a:r>
              <a:rPr lang="pl-PL" altLang="pl-PL"/>
              <a:t>5) ocena tendencji demograficznych, w szczególności salda migracji,</a:t>
            </a:r>
          </a:p>
          <a:p>
            <a:pPr lvl="3" eaLnBrk="1" hangingPunct="1"/>
            <a:r>
              <a:rPr lang="pl-PL" altLang="pl-PL"/>
              <a:t>6) ocena efektywności zagospodarowania turystyczno-rekreacyjnego,</a:t>
            </a:r>
          </a:p>
          <a:p>
            <a:pPr lvl="3" eaLnBrk="1" hangingPunct="1"/>
            <a:r>
              <a:rPr lang="pl-PL" altLang="pl-PL"/>
              <a:t>7) ocena wpływu drogi ekspresowej S6 i innych dróg przecinających park na środowisko przyrodnicze i kulturowe, w szczególności na fragmentację siedlisk i izolację przestrzenną,</a:t>
            </a:r>
          </a:p>
          <a:p>
            <a:pPr lvl="3" eaLnBrk="1" hangingPunct="1"/>
            <a:r>
              <a:rPr lang="pl-PL" altLang="pl-PL"/>
              <a:t>8) ocena stanu zachowania powiązań korytarzy ekologicznych z innymi obszarami chronionymi,</a:t>
            </a:r>
          </a:p>
          <a:p>
            <a:pPr lvl="3" eaLnBrk="1" hangingPunct="1"/>
            <a:r>
              <a:rPr lang="pl-PL" altLang="pl-PL"/>
              <a:t>9) ocena stopnia degradacji ekspozycji strefy krawędziowej parku z układu urbanistycznego Wejherowo – Gdańsk,   </a:t>
            </a:r>
          </a:p>
          <a:p>
            <a:pPr lvl="3" eaLnBrk="1" hangingPunct="1"/>
            <a:r>
              <a:rPr lang="pl-PL" altLang="pl-PL"/>
              <a:t>10) ocena zagrożeń dla środowiska przyrodniczego i ludności ze strony wewnętrznych i zewnętrznych procesów urbanistycznych,</a:t>
            </a:r>
          </a:p>
          <a:p>
            <a:pPr lvl="3" eaLnBrk="1" hangingPunct="1"/>
            <a:r>
              <a:rPr lang="pl-PL" altLang="pl-PL"/>
              <a:t>11) ocena zachowania układów urbanistycznych wsi,</a:t>
            </a:r>
          </a:p>
          <a:p>
            <a:pPr lvl="3" eaLnBrk="1" hangingPunct="1"/>
            <a:r>
              <a:rPr lang="pl-PL" altLang="pl-PL"/>
              <a:t>12) ocena zachowania i przemian zabytków kultury oraz stref ochrony konserwatorskiej.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Proponowane elementy monitoringu skuteczności ochrony w ramach zagospodarowania przestrzennego 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723900"/>
            <a:ext cx="9144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Ustala się następujące założenia koncepcji ochrony służące realizacji celu głównego:</a:t>
            </a:r>
          </a:p>
          <a:p>
            <a:pPr eaLnBrk="1" hangingPunct="1"/>
            <a:endParaRPr lang="pl-PL" altLang="pl-PL"/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7) ochrona ekspozycji strefy krawędziowej Parku od strony układów urbanistycznych miast,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8) zachowanie powiązań przestrzennych z innymi obszarami chronionymi w strefach narastającej suburbanizacji i semiurbanizacji, a także zachowanie ekologiczno-krajobrazowych powiązań wewnętrznych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9). kształtowanie struktury funkcjonalno-przestrzennej zapewniającej optymalizację układu osadniczego oraz ograniczanie rozpraszania zabudowy,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10) zachowanie mozaikowatych, otwartych przestrzeni rolniczych i przeciwdziałanie ich industrializacji,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11) ochrona ekosystemów leśnych, łąkowych, torfowiskowych i wodnych w powiązaniu do celów i sposobów ochrony wskazanych w innych operatach szczegółowych planu ochrony,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12) przywracanie obszarom o krajobrazie negatywnie przekształconym ich wartości krajobrazowych i przyrodniczych, 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07950" y="188913"/>
            <a:ext cx="89281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Strategiczne cele zagospodarowania przestrzennego – wstępna koncepcja ochrony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779838" y="3213100"/>
            <a:ext cx="210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Dziękuję za uwagę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908050"/>
            <a:ext cx="9144000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Ustala się następujące założenia koncepcji ochrony służące realizacji celu głównego: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13) ochrona i kształtowanie zadrzewień oraz łąk, pastwisk i muraw,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14) czynna i bierna ochrona, wyeksponowanie i właściwe wykorzystanie elementów dziedzictwa kulturowego do celów dydaktycznych, edukacyjnych i naukowych oraz do promocji Parku,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15) zachowanie i ochrona obiektów o szczególnych wartościach kulturowych wpisanych do rejestru zabytków, w tym zabytkowego układu architektoniczno-krajobrazowego Kalwarii Wejherowskiej i zabytkowego układu urbanistyczno-krajobrazowy miasta Sopotu, których strefy ochronne znajdują się w Parku,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16) prowadzenie polityki przestrzennej oraz kształtowanie kierunków i form realizowanych działań powinny umożliwiać zachowanie i wzbogacanie oraz popularyzację jego wartości przyrodniczych, w tym krajobrazowych w warunkach zrównoważonego rozwoju,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17) działania na rzecz ochrony i kształtowania wartości krajobrazowych powinny dotyczyć zarówno krajobrazów naturalnych i półnaturalnych, jak i historycznie ukształtowanych i tradycyjnych  krajobrazów kulturowych,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07950" y="188913"/>
            <a:ext cx="89281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Strategiczne cele zagospodarowania przestrzennego – wstępna koncepcja ochrony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Ustala się następujące założenia koncepcji ochrony służące realizacji celu głównego: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18) preferowanymi formami działalności społeczno-gospodarczej zgodnymi z regionalną tradycją oraz gwarantującymi utrzymanie wysokich wartości przyrodniczych, w tym krajobrazowych przy jednoczesnym zapewnieniu odpowiedniego standardu życia jego mieszkańców powinny być: </a:t>
            </a:r>
          </a:p>
          <a:p>
            <a:pPr eaLnBrk="1" hangingPunct="1"/>
            <a:endParaRPr lang="pl-PL" altLang="pl-PL"/>
          </a:p>
          <a:p>
            <a:pPr eaLnBrk="1" hangingPunct="1">
              <a:buFontTx/>
              <a:buChar char="-"/>
            </a:pPr>
            <a:r>
              <a:rPr lang="pl-PL" altLang="pl-PL"/>
              <a:t> leśnictwo i gospodarka leśna zgodne z uwarunkowaniami wynikającymi z położenia na styku z Aglomeracją Trójmiejską i potrzebami ochrony przyrody,</a:t>
            </a:r>
          </a:p>
          <a:p>
            <a:pPr eaLnBrk="1" hangingPunct="1">
              <a:buFontTx/>
              <a:buChar char="-"/>
            </a:pPr>
            <a:r>
              <a:rPr lang="pl-PL" altLang="pl-PL"/>
              <a:t> ekstensywne rolnictwo, w tym preferowanie form rolnictwa ekologicznego,</a:t>
            </a:r>
          </a:p>
          <a:p>
            <a:pPr eaLnBrk="1" hangingPunct="1">
              <a:buFontTx/>
              <a:buChar char="-"/>
            </a:pPr>
            <a:r>
              <a:rPr lang="pl-PL" altLang="pl-PL"/>
              <a:t> obsługa turystyki rekreacyjno-wypoczynkowej, religijnej, krajoznawczej i kwalifikowanej oraz agroturystyki,</a:t>
            </a:r>
          </a:p>
          <a:p>
            <a:pPr eaLnBrk="1" hangingPunct="1">
              <a:buFontTx/>
              <a:buChar char="-"/>
            </a:pPr>
            <a:r>
              <a:rPr lang="pl-PL" altLang="pl-PL"/>
              <a:t> nieuciążliwe dla środowiska przetwórstwo lokalnych zasobów przyrodniczych,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19) działania na rzecz ochrony i kształtowania wartości krajobrazowych powinny dotyczyć zarówno krajobrazów naturalnych i półnaturalnych, jak i historycznie ukształtowanych i tradycyjnych  krajobrazów kulturowych,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20) studia uwarunkowań i kierunków zagospodarowania przestrzennego gmin oraz miejscowe plany zagospodarowania przestrzennego muszą uwzględniać i w odpowiedni sposób chronić, w warunkach racjonalnego zagospodarowania, wartości kulturowe,  przyrodnicze i krajobrazowe Parku,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15900" y="115888"/>
            <a:ext cx="89281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Strategiczne cele zagospodarowania przestrzennego – wstępna koncepcja ochrony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1268413"/>
            <a:ext cx="91440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Ustala się następujące założenia koncepcji ochrony służące realizacji celu głównego:</a:t>
            </a:r>
          </a:p>
          <a:p>
            <a:pPr eaLnBrk="1" hangingPunct="1"/>
            <a:endParaRPr lang="pl-PL" altLang="pl-PL"/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21) kształtowanie właściwych postaw wobec przyrody jako dziedzictwa i dobra wspólnego, w tym poprzez promocję i udostępnienie turystyczne Parku i prowadzenie działalności dydaktycznej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22) tworzenie właściwej podstawy do identyfikacji krajobrazów metodą audytu krajobrazowego, identyfikacji krajobrazów priorytetowych i stref ochrony krajobrazu, a także ochrony walorów krajobrazów priorytetowych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23) przygotowanie struktury zagospodarowania przestrzennego do wyzwań związanych ze zmianami klimatu i przeciwdziałania negatywnym skutkom tych zmian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24) poprawa infrastruktury technicznej i drogowej uwzględniająca potrzebę ochrony i kształtowania środowiska  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25) ograniczenie presji rekreacyjno-sportowo-wypoczynkowej na terenach leśnych Parku, w szczególności w strefie krawędziowej, i jej zagospodarowanie w strefie buforowej 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07950" y="333375"/>
            <a:ext cx="89281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Strategiczne cele zagospodarowania przestrzennego – wstępna koncepcja ochrony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1412875"/>
            <a:ext cx="91440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pl-PL" altLang="pl-PL" b="1"/>
              <a:t> strefy A</a:t>
            </a:r>
            <a:r>
              <a:rPr lang="pl-PL" altLang="pl-PL"/>
              <a:t> – obejmujące istniejące formy ochrony przyrody, krajobrazu, zabytków, a także inne wynikające z przepisów odrębnych. W tym typie strefy znalazły się też obszary tworzące podstawowe uwarunkowania ochrony, np. zidentyfikowane korytarze ekologiczne. </a:t>
            </a:r>
          </a:p>
          <a:p>
            <a:pPr eaLnBrk="1" hangingPunct="1">
              <a:buFontTx/>
              <a:buChar char="-"/>
            </a:pPr>
            <a:endParaRPr lang="pl-PL" altLang="pl-PL"/>
          </a:p>
          <a:p>
            <a:pPr eaLnBrk="1" hangingPunct="1">
              <a:buFontTx/>
              <a:buChar char="-"/>
            </a:pPr>
            <a:r>
              <a:rPr lang="pl-PL" altLang="pl-PL" b="1"/>
              <a:t> strefy B</a:t>
            </a:r>
            <a:r>
              <a:rPr lang="pl-PL" altLang="pl-PL"/>
              <a:t> – obejmujące obszary ochrony stabilizacyjnej, której celem jest zachowanie wartości przyrodniczych, kulturowych lub krajobrazowych, a także obszary ochrony kreatywnej, których celem jest wywołanie ukierunkowanych działań służących poprawie walorów przyrodniczych, kulturowych lub krajobrazowych. Strefy B obejmują też tereny spoza granic parku, gdzie zidentyfikowano zagrożenia zewnętrzne i sformułowano sposoby przeciwdziałania tym zagrożeniom, </a:t>
            </a:r>
          </a:p>
          <a:p>
            <a:pPr eaLnBrk="1" hangingPunct="1">
              <a:buFontTx/>
              <a:buChar char="-"/>
            </a:pPr>
            <a:endParaRPr lang="pl-PL" altLang="pl-PL"/>
          </a:p>
          <a:p>
            <a:pPr eaLnBrk="1" hangingPunct="1"/>
            <a:r>
              <a:rPr lang="pl-PL" altLang="pl-PL" b="1"/>
              <a:t>-    strefy C</a:t>
            </a:r>
            <a:r>
              <a:rPr lang="pl-PL" altLang="pl-PL"/>
              <a:t> – obejmujące obszary i obiekty rekomendacji planu ochrony do wzmocnienia skuteczności ochrony walorów przyrodniczych, kulturowo-historycznych i krajobrazowych, w tym propozycje nowych form ochrony przyrody oraz walorów kulturowych  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chemeClr val="tx2"/>
                </a:solidFill>
              </a:rPr>
              <a:t>Koncepcja ochrony i kształtowania zagospodarowania w układzie przestrzennym – propozycja strefowania terenu parku 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5">
      <a:dk1>
        <a:srgbClr val="000000"/>
      </a:dk1>
      <a:lt1>
        <a:srgbClr val="F7FFDD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AFFEB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3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2FF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14">
        <a:dk1>
          <a:srgbClr val="000000"/>
        </a:dk1>
        <a:lt1>
          <a:srgbClr val="E4FEC2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FFED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15">
        <a:dk1>
          <a:srgbClr val="000000"/>
        </a:dk1>
        <a:lt1>
          <a:srgbClr val="F7FFDD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AFFEB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7224</Words>
  <Application>Microsoft Office PowerPoint</Application>
  <PresentationFormat>Pokaz na ekranie (4:3)</PresentationFormat>
  <Paragraphs>553</Paragraphs>
  <Slides>50</Slides>
  <Notes>0</Notes>
  <HiddenSlides>0</HiddenSlides>
  <MMClips>16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3" baseType="lpstr">
      <vt:lpstr>Arial</vt:lpstr>
      <vt:lpstr>Symbol</vt:lpstr>
      <vt:lpstr>Projekt domyślny</vt:lpstr>
      <vt:lpstr>Projekt planu ochrony Trójmiejskiego Parku Krajobrazowego   II etap konsultacji  Wizja i wstępna koncepcja zagospodarowania przestrzennego   Autor: Krzysztof Badora     </vt:lpstr>
      <vt:lpstr>Strategiczne cele zagospodarowania przestrzennego – wstępna koncepcja ochrony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KONCEPCJA OCHRONY TRÓJMIEJSKIEGO PARKU KRAJOBRAZOWEGO – OCHRONA KRAJOBRAZU  cele, zagrożenia, sposoby przeciwdziałania zagrożeniom, monitoring</dc:title>
  <dc:creator>Windows User</dc:creator>
  <cp:lastModifiedBy>krzysztof badora</cp:lastModifiedBy>
  <cp:revision>47</cp:revision>
  <dcterms:created xsi:type="dcterms:W3CDTF">2020-10-18T09:33:39Z</dcterms:created>
  <dcterms:modified xsi:type="dcterms:W3CDTF">2020-11-06T12:56:02Z</dcterms:modified>
</cp:coreProperties>
</file>